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6" r:id="rId1"/>
    <p:sldMasterId id="2147483680" r:id="rId2"/>
    <p:sldMasterId id="2147483696" r:id="rId3"/>
    <p:sldMasterId id="2147483712" r:id="rId4"/>
    <p:sldMasterId id="2147483734" r:id="rId5"/>
    <p:sldMasterId id="2147483753" r:id="rId6"/>
  </p:sldMasterIdLst>
  <p:notesMasterIdLst>
    <p:notesMasterId r:id="rId116"/>
  </p:notesMasterIdLst>
  <p:sldIdLst>
    <p:sldId id="390" r:id="rId7"/>
    <p:sldId id="260" r:id="rId8"/>
    <p:sldId id="393" r:id="rId9"/>
    <p:sldId id="394" r:id="rId10"/>
    <p:sldId id="395" r:id="rId11"/>
    <p:sldId id="396" r:id="rId12"/>
    <p:sldId id="397" r:id="rId13"/>
    <p:sldId id="398" r:id="rId14"/>
    <p:sldId id="279" r:id="rId15"/>
    <p:sldId id="280" r:id="rId16"/>
    <p:sldId id="281" r:id="rId17"/>
    <p:sldId id="399" r:id="rId18"/>
    <p:sldId id="400" r:id="rId19"/>
    <p:sldId id="401" r:id="rId20"/>
    <p:sldId id="264" r:id="rId21"/>
    <p:sldId id="282" r:id="rId22"/>
    <p:sldId id="283" r:id="rId23"/>
    <p:sldId id="284" r:id="rId24"/>
    <p:sldId id="285" r:id="rId25"/>
    <p:sldId id="286" r:id="rId26"/>
    <p:sldId id="287" r:id="rId27"/>
    <p:sldId id="288" r:id="rId28"/>
    <p:sldId id="289" r:id="rId29"/>
    <p:sldId id="290" r:id="rId30"/>
    <p:sldId id="299" r:id="rId31"/>
    <p:sldId id="298" r:id="rId32"/>
    <p:sldId id="297" r:id="rId33"/>
    <p:sldId id="296" r:id="rId34"/>
    <p:sldId id="295" r:id="rId35"/>
    <p:sldId id="294" r:id="rId36"/>
    <p:sldId id="293" r:id="rId37"/>
    <p:sldId id="292" r:id="rId38"/>
    <p:sldId id="300" r:id="rId39"/>
    <p:sldId id="291" r:id="rId40"/>
    <p:sldId id="305" r:id="rId41"/>
    <p:sldId id="307" r:id="rId42"/>
    <p:sldId id="306" r:id="rId43"/>
    <p:sldId id="304" r:id="rId44"/>
    <p:sldId id="301" r:id="rId45"/>
    <p:sldId id="303" r:id="rId46"/>
    <p:sldId id="302" r:id="rId47"/>
    <p:sldId id="324" r:id="rId48"/>
    <p:sldId id="308" r:id="rId49"/>
    <p:sldId id="325" r:id="rId50"/>
    <p:sldId id="328" r:id="rId51"/>
    <p:sldId id="329" r:id="rId52"/>
    <p:sldId id="330" r:id="rId53"/>
    <p:sldId id="333" r:id="rId54"/>
    <p:sldId id="334" r:id="rId55"/>
    <p:sldId id="335" r:id="rId56"/>
    <p:sldId id="336" r:id="rId57"/>
    <p:sldId id="337" r:id="rId58"/>
    <p:sldId id="338" r:id="rId59"/>
    <p:sldId id="332" r:id="rId60"/>
    <p:sldId id="339" r:id="rId61"/>
    <p:sldId id="340" r:id="rId62"/>
    <p:sldId id="341" r:id="rId63"/>
    <p:sldId id="342" r:id="rId64"/>
    <p:sldId id="343" r:id="rId65"/>
    <p:sldId id="349" r:id="rId66"/>
    <p:sldId id="344" r:id="rId67"/>
    <p:sldId id="350" r:id="rId68"/>
    <p:sldId id="345" r:id="rId69"/>
    <p:sldId id="346" r:id="rId70"/>
    <p:sldId id="351" r:id="rId71"/>
    <p:sldId id="347" r:id="rId72"/>
    <p:sldId id="348" r:id="rId73"/>
    <p:sldId id="352" r:id="rId74"/>
    <p:sldId id="353" r:id="rId75"/>
    <p:sldId id="358" r:id="rId76"/>
    <p:sldId id="359" r:id="rId77"/>
    <p:sldId id="361" r:id="rId78"/>
    <p:sldId id="360" r:id="rId79"/>
    <p:sldId id="354" r:id="rId80"/>
    <p:sldId id="362" r:id="rId81"/>
    <p:sldId id="363" r:id="rId82"/>
    <p:sldId id="402" r:id="rId83"/>
    <p:sldId id="404" r:id="rId84"/>
    <p:sldId id="403" r:id="rId85"/>
    <p:sldId id="364" r:id="rId86"/>
    <p:sldId id="355" r:id="rId87"/>
    <p:sldId id="357" r:id="rId88"/>
    <p:sldId id="356" r:id="rId89"/>
    <p:sldId id="365" r:id="rId90"/>
    <p:sldId id="367" r:id="rId91"/>
    <p:sldId id="369" r:id="rId92"/>
    <p:sldId id="370" r:id="rId93"/>
    <p:sldId id="380" r:id="rId94"/>
    <p:sldId id="379" r:id="rId95"/>
    <p:sldId id="378" r:id="rId96"/>
    <p:sldId id="377" r:id="rId97"/>
    <p:sldId id="385" r:id="rId98"/>
    <p:sldId id="386" r:id="rId99"/>
    <p:sldId id="381" r:id="rId100"/>
    <p:sldId id="382" r:id="rId101"/>
    <p:sldId id="384" r:id="rId102"/>
    <p:sldId id="383" r:id="rId103"/>
    <p:sldId id="376" r:id="rId104"/>
    <p:sldId id="375" r:id="rId105"/>
    <p:sldId id="371" r:id="rId106"/>
    <p:sldId id="372" r:id="rId107"/>
    <p:sldId id="387" r:id="rId108"/>
    <p:sldId id="373" r:id="rId109"/>
    <p:sldId id="388" r:id="rId110"/>
    <p:sldId id="389" r:id="rId111"/>
    <p:sldId id="374" r:id="rId112"/>
    <p:sldId id="368" r:id="rId113"/>
    <p:sldId id="366" r:id="rId114"/>
    <p:sldId id="391" r:id="rId115"/>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0000"/>
    <a:srgbClr val="7FA3CF"/>
    <a:srgbClr val="3F7FFF"/>
    <a:srgbClr val="6F93DB"/>
    <a:srgbClr val="3366CC"/>
    <a:srgbClr val="6D9EFF"/>
    <a:srgbClr val="538CFF"/>
    <a:srgbClr val="6699FF"/>
    <a:srgbClr val="0000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45" autoAdjust="0"/>
    <p:restoredTop sz="94690"/>
  </p:normalViewPr>
  <p:slideViewPr>
    <p:cSldViewPr>
      <p:cViewPr varScale="1">
        <p:scale>
          <a:sx n="122" d="100"/>
          <a:sy n="122" d="100"/>
        </p:scale>
        <p:origin x="784" y="200"/>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36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presProps" Target="presProps.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viewProps" Target="view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theme" Target="theme/theme1.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microsoft.com/office/2016/11/relationships/changesInfo" Target="changesInfos/changesInfo1.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ay G" userId="eaecb19a-6dc0-472f-8b59-07dd15d6112e" providerId="ADAL" clId="{F4152011-6F7C-3645-8B7E-003A56E4D12D}"/>
    <pc:docChg chg="undo custSel addSld modSld">
      <pc:chgData name="Vinay G" userId="eaecb19a-6dc0-472f-8b59-07dd15d6112e" providerId="ADAL" clId="{F4152011-6F7C-3645-8B7E-003A56E4D12D}" dt="2025-01-16T08:51:36.407" v="90"/>
      <pc:docMkLst>
        <pc:docMk/>
      </pc:docMkLst>
      <pc:sldChg chg="modSp mod">
        <pc:chgData name="Vinay G" userId="eaecb19a-6dc0-472f-8b59-07dd15d6112e" providerId="ADAL" clId="{F4152011-6F7C-3645-8B7E-003A56E4D12D}" dt="2025-01-16T03:54:11.926" v="81" actId="1076"/>
        <pc:sldMkLst>
          <pc:docMk/>
          <pc:sldMk cId="3344498624" sldId="356"/>
        </pc:sldMkLst>
        <pc:spChg chg="mod">
          <ac:chgData name="Vinay G" userId="eaecb19a-6dc0-472f-8b59-07dd15d6112e" providerId="ADAL" clId="{F4152011-6F7C-3645-8B7E-003A56E4D12D}" dt="2025-01-16T03:54:11.926" v="81" actId="1076"/>
          <ac:spMkLst>
            <pc:docMk/>
            <pc:sldMk cId="3344498624" sldId="356"/>
            <ac:spMk id="9" creationId="{00000000-0000-0000-0000-000000000000}"/>
          </ac:spMkLst>
        </pc:spChg>
        <pc:spChg chg="mod">
          <ac:chgData name="Vinay G" userId="eaecb19a-6dc0-472f-8b59-07dd15d6112e" providerId="ADAL" clId="{F4152011-6F7C-3645-8B7E-003A56E4D12D}" dt="2025-01-16T03:53:56.612" v="78" actId="5793"/>
          <ac:spMkLst>
            <pc:docMk/>
            <pc:sldMk cId="3344498624" sldId="356"/>
            <ac:spMk id="12" creationId="{00000000-0000-0000-0000-000000000000}"/>
          </ac:spMkLst>
        </pc:spChg>
        <pc:grpChg chg="mod">
          <ac:chgData name="Vinay G" userId="eaecb19a-6dc0-472f-8b59-07dd15d6112e" providerId="ADAL" clId="{F4152011-6F7C-3645-8B7E-003A56E4D12D}" dt="2025-01-16T03:54:06.200" v="80" actId="1076"/>
          <ac:grpSpMkLst>
            <pc:docMk/>
            <pc:sldMk cId="3344498624" sldId="356"/>
            <ac:grpSpMk id="14" creationId="{00000000-0000-0000-0000-000000000000}"/>
          </ac:grpSpMkLst>
        </pc:grpChg>
        <pc:cxnChg chg="mod">
          <ac:chgData name="Vinay G" userId="eaecb19a-6dc0-472f-8b59-07dd15d6112e" providerId="ADAL" clId="{F4152011-6F7C-3645-8B7E-003A56E4D12D}" dt="2025-01-16T03:54:11.926" v="81" actId="1076"/>
          <ac:cxnSpMkLst>
            <pc:docMk/>
            <pc:sldMk cId="3344498624" sldId="356"/>
            <ac:cxnSpMk id="10" creationId="{00000000-0000-0000-0000-000000000000}"/>
          </ac:cxnSpMkLst>
        </pc:cxnChg>
      </pc:sldChg>
      <pc:sldChg chg="modSp mod">
        <pc:chgData name="Vinay G" userId="eaecb19a-6dc0-472f-8b59-07dd15d6112e" providerId="ADAL" clId="{F4152011-6F7C-3645-8B7E-003A56E4D12D}" dt="2025-01-16T03:39:57.429" v="0" actId="255"/>
        <pc:sldMkLst>
          <pc:docMk/>
          <pc:sldMk cId="39920689" sldId="362"/>
        </pc:sldMkLst>
        <pc:spChg chg="mod">
          <ac:chgData name="Vinay G" userId="eaecb19a-6dc0-472f-8b59-07dd15d6112e" providerId="ADAL" clId="{F4152011-6F7C-3645-8B7E-003A56E4D12D}" dt="2025-01-16T03:39:57.429" v="0" actId="255"/>
          <ac:spMkLst>
            <pc:docMk/>
            <pc:sldMk cId="39920689" sldId="362"/>
            <ac:spMk id="11" creationId="{00000000-0000-0000-0000-000000000000}"/>
          </ac:spMkLst>
        </pc:spChg>
      </pc:sldChg>
      <pc:sldChg chg="modSp mod">
        <pc:chgData name="Vinay G" userId="eaecb19a-6dc0-472f-8b59-07dd15d6112e" providerId="ADAL" clId="{F4152011-6F7C-3645-8B7E-003A56E4D12D}" dt="2025-01-16T03:51:14.493" v="44" actId="20577"/>
        <pc:sldMkLst>
          <pc:docMk/>
          <pc:sldMk cId="1589282054" sldId="363"/>
        </pc:sldMkLst>
        <pc:spChg chg="mod">
          <ac:chgData name="Vinay G" userId="eaecb19a-6dc0-472f-8b59-07dd15d6112e" providerId="ADAL" clId="{F4152011-6F7C-3645-8B7E-003A56E4D12D}" dt="2025-01-16T03:51:14.493" v="44" actId="20577"/>
          <ac:spMkLst>
            <pc:docMk/>
            <pc:sldMk cId="1589282054" sldId="363"/>
            <ac:spMk id="11" creationId="{00000000-0000-0000-0000-000000000000}"/>
          </ac:spMkLst>
        </pc:spChg>
      </pc:sldChg>
      <pc:sldChg chg="addSp modSp new mod">
        <pc:chgData name="Vinay G" userId="eaecb19a-6dc0-472f-8b59-07dd15d6112e" providerId="ADAL" clId="{F4152011-6F7C-3645-8B7E-003A56E4D12D}" dt="2025-01-16T03:52:21.182" v="66" actId="20577"/>
        <pc:sldMkLst>
          <pc:docMk/>
          <pc:sldMk cId="2785278214" sldId="402"/>
        </pc:sldMkLst>
        <pc:spChg chg="add mod">
          <ac:chgData name="Vinay G" userId="eaecb19a-6dc0-472f-8b59-07dd15d6112e" providerId="ADAL" clId="{F4152011-6F7C-3645-8B7E-003A56E4D12D}" dt="2025-01-16T03:52:21.182" v="66" actId="20577"/>
          <ac:spMkLst>
            <pc:docMk/>
            <pc:sldMk cId="2785278214" sldId="402"/>
            <ac:spMk id="3" creationId="{D158190D-BB96-44C2-DE71-D8BF0F81BB17}"/>
          </ac:spMkLst>
        </pc:spChg>
      </pc:sldChg>
      <pc:sldChg chg="addSp modSp new mod">
        <pc:chgData name="Vinay G" userId="eaecb19a-6dc0-472f-8b59-07dd15d6112e" providerId="ADAL" clId="{F4152011-6F7C-3645-8B7E-003A56E4D12D}" dt="2025-01-16T08:51:36.407" v="90"/>
        <pc:sldMkLst>
          <pc:docMk/>
          <pc:sldMk cId="3363402415" sldId="403"/>
        </pc:sldMkLst>
        <pc:spChg chg="add mod">
          <ac:chgData name="Vinay G" userId="eaecb19a-6dc0-472f-8b59-07dd15d6112e" providerId="ADAL" clId="{F4152011-6F7C-3645-8B7E-003A56E4D12D}" dt="2025-01-16T08:51:36.407" v="90"/>
          <ac:spMkLst>
            <pc:docMk/>
            <pc:sldMk cId="3363402415" sldId="403"/>
            <ac:spMk id="3" creationId="{355DD62F-C074-FD12-BC1E-0455EAFAEF3A}"/>
          </ac:spMkLst>
        </pc:spChg>
      </pc:sldChg>
      <pc:sldChg chg="addSp modSp new mod">
        <pc:chgData name="Vinay G" userId="eaecb19a-6dc0-472f-8b59-07dd15d6112e" providerId="ADAL" clId="{F4152011-6F7C-3645-8B7E-003A56E4D12D}" dt="2025-01-16T08:51:26.521" v="89" actId="21"/>
        <pc:sldMkLst>
          <pc:docMk/>
          <pc:sldMk cId="2609375077" sldId="404"/>
        </pc:sldMkLst>
        <pc:spChg chg="add mod">
          <ac:chgData name="Vinay G" userId="eaecb19a-6dc0-472f-8b59-07dd15d6112e" providerId="ADAL" clId="{F4152011-6F7C-3645-8B7E-003A56E4D12D}" dt="2025-01-16T08:51:26.521" v="89" actId="21"/>
          <ac:spMkLst>
            <pc:docMk/>
            <pc:sldMk cId="2609375077" sldId="404"/>
            <ac:spMk id="3" creationId="{F96261C4-0811-B424-E90A-183E62BEEA9F}"/>
          </ac:spMkLst>
        </pc:spChg>
      </pc:sldChg>
    </pc:docChg>
  </pc:docChgLst>
  <pc:docChgLst>
    <pc:chgData name="Vinay G" userId="eaecb19a-6dc0-472f-8b59-07dd15d6112e" providerId="ADAL" clId="{281F1737-A8DF-3447-807A-02962B50AC64}"/>
    <pc:docChg chg="modSld">
      <pc:chgData name="Vinay G" userId="eaecb19a-6dc0-472f-8b59-07dd15d6112e" providerId="ADAL" clId="{281F1737-A8DF-3447-807A-02962B50AC64}" dt="2020-11-30T04:22:36.618" v="5" actId="22"/>
      <pc:docMkLst>
        <pc:docMk/>
      </pc:docMkLst>
      <pc:sldChg chg="modSp">
        <pc:chgData name="Vinay G" userId="eaecb19a-6dc0-472f-8b59-07dd15d6112e" providerId="ADAL" clId="{281F1737-A8DF-3447-807A-02962B50AC64}" dt="2020-11-30T03:47:37.115" v="1" actId="20577"/>
        <pc:sldMkLst>
          <pc:docMk/>
          <pc:sldMk cId="3813660392" sldId="344"/>
        </pc:sldMkLst>
      </pc:sldChg>
      <pc:sldChg chg="modSp">
        <pc:chgData name="Vinay G" userId="eaecb19a-6dc0-472f-8b59-07dd15d6112e" providerId="ADAL" clId="{281F1737-A8DF-3447-807A-02962B50AC64}" dt="2020-11-30T04:22:36.618" v="5" actId="22"/>
        <pc:sldMkLst>
          <pc:docMk/>
          <pc:sldMk cId="1469180327" sldId="35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pPr/>
              <a:t>1/16/25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Garamond" panose="02020404030301010803" pitchFamily="18" charset="0"/>
                <a:ea typeface="Garamond" panose="02020404030301010803" pitchFamily="18" charset="0"/>
                <a:cs typeface="Garamond" panose="02020404030301010803" pitchFamily="18"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Garamond" panose="02020404030301010803" pitchFamily="18" charset="0"/>
                <a:ea typeface="Garamond" panose="02020404030301010803" pitchFamily="18" charset="0"/>
                <a:cs typeface="Garamond" panose="02020404030301010803" pitchFamily="18"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Garamond" panose="02020404030301010803" pitchFamily="18" charset="0"/>
                <a:ea typeface="Garamond" panose="02020404030301010803" pitchFamily="18" charset="0"/>
                <a:cs typeface="Garamond" panose="02020404030301010803" pitchFamily="18" charset="0"/>
              </a:defRPr>
            </a:lvl1pPr>
            <a:lvl2pPr algn="l">
              <a:defRPr lang="en-US" altLang="ja-JP" sz="2600" dirty="0">
                <a:solidFill>
                  <a:schemeClr val="tx1"/>
                </a:solidFill>
                <a:latin typeface="Garamond" panose="02020404030301010803" pitchFamily="18" charset="0"/>
                <a:ea typeface="Garamond" panose="02020404030301010803" pitchFamily="18" charset="0"/>
                <a:cs typeface="Garamond" panose="02020404030301010803" pitchFamily="18" charset="0"/>
              </a:defRPr>
            </a:lvl2pPr>
            <a:lvl3pPr algn="l">
              <a:defRPr lang="en-US" altLang="ja-JP" dirty="0">
                <a:solidFill>
                  <a:schemeClr val="tx1"/>
                </a:solidFill>
                <a:latin typeface="Garamond" panose="02020404030301010803" pitchFamily="18" charset="0"/>
                <a:ea typeface="Garamond" panose="02020404030301010803" pitchFamily="18" charset="0"/>
                <a:cs typeface="Garamond" panose="02020404030301010803" pitchFamily="18" charset="0"/>
              </a:defRPr>
            </a:lvl3pPr>
            <a:lvl5pPr algn="l">
              <a:defRPr lang="en-US" dirty="0">
                <a:solidFill>
                  <a:schemeClr val="tx1"/>
                </a:solidFill>
                <a:latin typeface="Garamond" panose="02020404030301010803" pitchFamily="18" charset="0"/>
                <a:ea typeface="Garamond" panose="02020404030301010803" pitchFamily="18" charset="0"/>
                <a:cs typeface="Garamond" panose="02020404030301010803" pitchFamily="18"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428028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Garamond" panose="02020404030301010803" pitchFamily="18" charset="0"/>
                <a:ea typeface="Garamond" panose="02020404030301010803" pitchFamily="18" charset="0"/>
                <a:cs typeface="Garamond" panose="02020404030301010803" pitchFamily="18"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Garamond" panose="02020404030301010803" pitchFamily="18" charset="0"/>
                <a:ea typeface="Garamond" panose="02020404030301010803" pitchFamily="18" charset="0"/>
                <a:cs typeface="Garamond" panose="02020404030301010803" pitchFamily="18"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Garamond" panose="02020404030301010803" pitchFamily="18" charset="0"/>
                <a:ea typeface="Garamond" panose="02020404030301010803" pitchFamily="18" charset="0"/>
                <a:cs typeface="Garamond" panose="02020404030301010803" pitchFamily="18" charset="0"/>
              </a:defRPr>
            </a:lvl1pPr>
          </a:lstStyle>
          <a:p>
            <a:endParaRPr lang="en-US"/>
          </a:p>
        </p:txBody>
      </p:sp>
    </p:spTree>
    <p:extLst>
      <p:ext uri="{BB962C8B-B14F-4D97-AF65-F5344CB8AC3E}">
        <p14:creationId xmlns:p14="http://schemas.microsoft.com/office/powerpoint/2010/main" val="2937531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585747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Garamond" panose="02020404030301010803" pitchFamily="18" charset="0"/>
                <a:ea typeface="Garamond" panose="02020404030301010803" pitchFamily="18" charset="0"/>
                <a:cs typeface="Garamond" panose="02020404030301010803" pitchFamily="18" charset="0"/>
              </a:defRPr>
            </a:lvl1pPr>
          </a:lstStyle>
          <a:p>
            <a:endParaRPr lang="en-US" dirty="0"/>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Garamond" panose="02020404030301010803" pitchFamily="18" charset="0"/>
                <a:ea typeface="Garamond" panose="02020404030301010803" pitchFamily="18" charset="0"/>
                <a:cs typeface="Garamond" panose="02020404030301010803" pitchFamily="18"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Garamond" panose="02020404030301010803" pitchFamily="18" charset="0"/>
                <a:ea typeface="Garamond" panose="02020404030301010803" pitchFamily="18" charset="0"/>
                <a:cs typeface="Garamond" panose="02020404030301010803" pitchFamily="18"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182709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Garamond" panose="02020404030301010803" pitchFamily="18" charset="0"/>
                <a:ea typeface="Garamond" panose="02020404030301010803" pitchFamily="18" charset="0"/>
                <a:cs typeface="Garamond" panose="02020404030301010803" pitchFamily="18"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1807353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spTree>
    <p:extLst>
      <p:ext uri="{BB962C8B-B14F-4D97-AF65-F5344CB8AC3E}">
        <p14:creationId xmlns:p14="http://schemas.microsoft.com/office/powerpoint/2010/main" val="643554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dirty="0">
              <a:solidFill>
                <a:prstClr val="black"/>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428782608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dirty="0">
              <a:solidFill>
                <a:prstClr val="black"/>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4" cstate="email">
            <a:lum bright="-10000"/>
            <a:extLst>
              <a:ext uri="{28A0092B-C50C-407E-A947-70E740481C1C}">
                <a14:useLocalDpi xmlns:a14="http://schemas.microsoft.com/office/drawing/2010/main"/>
              </a:ext>
            </a:extLst>
          </a:blip>
          <a:srcRect/>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91217179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9485508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29864948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ver Whit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1771844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4" name="Picture 2" descr="C:\Users\Admin\Downloads\Logo-01.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White">
    <p:bg bwMode="gray">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394659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mj-lt"/>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124134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Garamond" panose="02020404030301010803" pitchFamily="18" charset="0"/>
                <a:ea typeface="Garamond" panose="02020404030301010803" pitchFamily="18" charset="0"/>
                <a:cs typeface="Garamond" panose="02020404030301010803" pitchFamily="18"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Garamond" panose="02020404030301010803" pitchFamily="18" charset="0"/>
                <a:ea typeface="Garamond" panose="02020404030301010803" pitchFamily="18" charset="0"/>
                <a:cs typeface="Garamond" panose="02020404030301010803" pitchFamily="18"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95633227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ank You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dirty="0">
              <a:solidFill>
                <a:prstClr val="black"/>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1800416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mj-lt"/>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mj-lt"/>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4.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theme" Target="../theme/theme5.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6.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75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pic>
        <p:nvPicPr>
          <p:cNvPr id="2" name="Picture 2" descr="C:\Users\Admin\Downloads\Logo-01.pn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457200" y="6452698"/>
            <a:ext cx="971550" cy="1776902"/>
          </a:xfrm>
          <a:prstGeom prst="rect">
            <a:avLst/>
          </a:prstGeom>
          <a:noFill/>
        </p:spPr>
      </p:pic>
    </p:spTree>
  </p:cSld>
  <p:clrMap bg1="lt1" tx1="dk1" bg2="lt2" tx2="dk2" accent1="accent1" accent2="accent2" accent3="accent3" accent4="accent4" accent5="accent5" accent6="accent6" hlink="hlink" folHlink="folHlink"/>
  <p:sldLayoutIdLst>
    <p:sldLayoutId id="2147483692" r:id="rId1"/>
    <p:sldLayoutId id="2147483750" r:id="rId2"/>
    <p:sldLayoutId id="2147483694" r:id="rId3"/>
    <p:sldLayoutId id="2147483751" r:id="rId4"/>
    <p:sldLayoutId id="2147483758"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pic>
        <p:nvPicPr>
          <p:cNvPr id="2" name="Picture 2" descr="C:\Users\Admin\Downloads\Logo-01.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57200" y="6452698"/>
            <a:ext cx="971550" cy="1776902"/>
          </a:xfrm>
          <a:prstGeom prst="rect">
            <a:avLst/>
          </a:prstGeom>
          <a:noFill/>
        </p:spPr>
      </p:pic>
    </p:spTree>
  </p:cSld>
  <p:clrMap bg1="lt1" tx1="dk1" bg2="lt2" tx2="dk2" accent1="accent1" accent2="accent2" accent3="accent3" accent4="accent4" accent5="accent5" accent6="accent6" hlink="hlink" folHlink="folHlink"/>
  <p:sldLayoutIdLst>
    <p:sldLayoutId id="2147483708" r:id="rId1"/>
    <p:sldLayoutId id="2147483710" r:id="rId2"/>
    <p:sldLayoutId id="214748371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pic>
        <p:nvPicPr>
          <p:cNvPr id="2" name="Picture 2" descr="C:\Users\Admin\Downloads\Logo-01.pn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457200" y="6452698"/>
            <a:ext cx="971550" cy="1776902"/>
          </a:xfrm>
          <a:prstGeom prst="rect">
            <a:avLst/>
          </a:prstGeom>
          <a:noFill/>
        </p:spPr>
      </p:pic>
    </p:spTree>
  </p:cSld>
  <p:clrMap bg1="lt1" tx1="dk1" bg2="lt2" tx2="dk2" accent1="accent1" accent2="accent2" accent3="accent3" accent4="accent4" accent5="accent5" accent6="accent6" hlink="hlink" folHlink="folHlink"/>
  <p:sldLayoutIdLst>
    <p:sldLayoutId id="2147483724" r:id="rId1"/>
    <p:sldLayoutId id="2147483726" r:id="rId2"/>
    <p:sldLayoutId id="2147483728" r:id="rId3"/>
    <p:sldLayoutId id="2147483730" r:id="rId4"/>
    <p:sldLayoutId id="2147483732"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pic>
        <p:nvPicPr>
          <p:cNvPr id="2" name="Picture 2" descr="C:\Users\Admin\Downloads\Logo-01.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457200" y="6452698"/>
            <a:ext cx="971550" cy="1776902"/>
          </a:xfrm>
          <a:prstGeom prst="rect">
            <a:avLst/>
          </a:prstGeom>
          <a:noFill/>
        </p:spPr>
      </p:pic>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6007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hyperlink" Target="https://www.cs.uic.edu/~jbell/CourseNotes/OperatingSystems/5_Synchronization.html" TargetMode="External"/><Relationship Id="rId7" Type="http://schemas.openxmlformats.org/officeDocument/2006/relationships/hyperlink" Target="http://faculty.salina.k-state.edu/tim/ossg/IPC_sync/bounded_buffer.html" TargetMode="External"/><Relationship Id="rId2" Type="http://schemas.openxmlformats.org/officeDocument/2006/relationships/hyperlink" Target="http://www.studytonight.com/operating-system/process-synchronization" TargetMode="External"/><Relationship Id="rId1" Type="http://schemas.openxmlformats.org/officeDocument/2006/relationships/slideLayout" Target="../slideLayouts/slideLayout4.xml"/><Relationship Id="rId6" Type="http://schemas.openxmlformats.org/officeDocument/2006/relationships/hyperlink" Target="http://www.studytonight.com/operating-system/deadlocks" TargetMode="External"/><Relationship Id="rId5" Type="http://schemas.openxmlformats.org/officeDocument/2006/relationships/hyperlink" Target="https://en.wikibooks.org/wiki/Operating_System_Design/Processes/Semaphores" TargetMode="External"/><Relationship Id="rId4" Type="http://schemas.openxmlformats.org/officeDocument/2006/relationships/hyperlink" Target="https://www.cs.mtu.edu/~shene/NSF-3/e-Book/SEMA/TM-example-buffer.html"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en.wikipedia.org/wiki/File:Kernel_Layout.svg"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en.wikipedia.org/wiki/File:Kernel_Layout.svg"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www.linux.org/pages/download/" TargetMode="Externa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52120" y="2907080"/>
            <a:ext cx="11373528" cy="1526417"/>
          </a:xfrm>
        </p:spPr>
        <p:txBody>
          <a:bodyPr/>
          <a:lstStyle/>
          <a:p>
            <a:r>
              <a:rPr lang="en-US" b="1" dirty="0">
                <a:latin typeface="+mj-lt"/>
              </a:rPr>
              <a:t>OPERATING SYSTEMS USING LINUX</a:t>
            </a:r>
          </a:p>
        </p:txBody>
      </p:sp>
      <p:sp>
        <p:nvSpPr>
          <p:cNvPr id="7" name="Text Placeholder 2"/>
          <p:cNvSpPr>
            <a:spLocks noGrp="1"/>
          </p:cNvSpPr>
          <p:nvPr>
            <p:ph type="body" sz="quarter" idx="10"/>
          </p:nvPr>
        </p:nvSpPr>
        <p:spPr>
          <a:xfrm>
            <a:off x="1255887" y="4923081"/>
            <a:ext cx="8106859" cy="489584"/>
          </a:xfrm>
        </p:spPr>
        <p:txBody>
          <a:bodyPr/>
          <a:lstStyle/>
          <a:p>
            <a:r>
              <a:rPr lang="en-US" dirty="0">
                <a:latin typeface="+mj-lt"/>
              </a:rPr>
              <a:t>SCHOOL OF CSA</a:t>
            </a:r>
          </a:p>
          <a:p>
            <a:r>
              <a:rPr lang="en-US" dirty="0">
                <a:latin typeface="+mj-lt"/>
              </a:rPr>
              <a:t>I SEM MCA</a:t>
            </a:r>
          </a:p>
        </p:txBody>
      </p:sp>
      <p:sp>
        <p:nvSpPr>
          <p:cNvPr id="8" name="Text Placeholder 3"/>
          <p:cNvSpPr>
            <a:spLocks noGrp="1"/>
          </p:cNvSpPr>
          <p:nvPr>
            <p:ph type="body" sz="quarter" idx="11"/>
          </p:nvPr>
        </p:nvSpPr>
        <p:spPr>
          <a:xfrm>
            <a:off x="1252120" y="6436743"/>
            <a:ext cx="8106859" cy="489584"/>
          </a:xfrm>
        </p:spPr>
        <p:txBody>
          <a:bodyPr/>
          <a:lstStyle/>
          <a:p>
            <a:fld id="{0AE2D27B-6EBF-452A-84B4-B62D3888FF0E}" type="datetime1">
              <a:rPr lang="en-IN" smtClean="0">
                <a:latin typeface="+mj-lt"/>
              </a:rPr>
              <a:t>16/01/25</a:t>
            </a:fld>
            <a:endParaRPr lang="en-US" dirty="0">
              <a:latin typeface="+mj-lt"/>
            </a:endParaRPr>
          </a:p>
        </p:txBody>
      </p:sp>
      <p:sp>
        <p:nvSpPr>
          <p:cNvPr id="9" name="Text Placeholder 4"/>
          <p:cNvSpPr>
            <a:spLocks noGrp="1"/>
          </p:cNvSpPr>
          <p:nvPr>
            <p:ph type="body" sz="quarter" idx="14"/>
          </p:nvPr>
        </p:nvSpPr>
        <p:spPr>
          <a:xfrm>
            <a:off x="1270264" y="5947159"/>
            <a:ext cx="8106859" cy="489584"/>
          </a:xfrm>
        </p:spPr>
        <p:txBody>
          <a:bodyPr/>
          <a:lstStyle/>
          <a:p>
            <a:r>
              <a:rPr lang="en-US" dirty="0">
                <a:latin typeface="+mj-lt"/>
              </a:rPr>
              <a:t>Prof. VINAY G</a:t>
            </a:r>
          </a:p>
        </p:txBody>
      </p:sp>
    </p:spTree>
    <p:extLst>
      <p:ext uri="{BB962C8B-B14F-4D97-AF65-F5344CB8AC3E}">
        <p14:creationId xmlns:p14="http://schemas.microsoft.com/office/powerpoint/2010/main" val="425751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18456" y="514400"/>
            <a:ext cx="3240359" cy="1005842"/>
          </a:xfrm>
          <a:prstGeom prst="rect">
            <a:avLst/>
          </a:prstGeom>
        </p:spPr>
        <p:txBody>
          <a:bodyPr/>
          <a:lstStyle/>
          <a:p>
            <a:r>
              <a:rPr lang="en-US" b="1" dirty="0"/>
              <a:t>Text Books:</a:t>
            </a:r>
            <a:endParaRPr lang="en-IN" dirty="0"/>
          </a:p>
        </p:txBody>
      </p:sp>
      <p:sp>
        <p:nvSpPr>
          <p:cNvPr id="9" name="Text Placeholder 8"/>
          <p:cNvSpPr>
            <a:spLocks noGrp="1"/>
          </p:cNvSpPr>
          <p:nvPr>
            <p:ph type="body" sz="quarter" idx="4294967295"/>
          </p:nvPr>
        </p:nvSpPr>
        <p:spPr>
          <a:xfrm>
            <a:off x="618456" y="1666528"/>
            <a:ext cx="12961441" cy="5184576"/>
          </a:xfrm>
          <a:prstGeom prst="rect">
            <a:avLst/>
          </a:prstGeom>
        </p:spPr>
        <p:txBody>
          <a:bodyPr/>
          <a:lstStyle/>
          <a:p>
            <a:pPr marL="0" indent="0">
              <a:buNone/>
            </a:pPr>
            <a:r>
              <a:rPr lang="en-US" b="1" dirty="0"/>
              <a:t>1. </a:t>
            </a:r>
            <a:r>
              <a:rPr lang="en-US" dirty="0"/>
              <a:t>Abraham </a:t>
            </a:r>
            <a:r>
              <a:rPr lang="en-US" dirty="0" err="1"/>
              <a:t>Silberschatz</a:t>
            </a:r>
            <a:r>
              <a:rPr lang="en-US" dirty="0"/>
              <a:t> and Peter Baer Galvin, “OPERATING SYSTEM CONCEPTS”, 8</a:t>
            </a:r>
            <a:r>
              <a:rPr lang="en-US" baseline="30000" dirty="0"/>
              <a:t>th</a:t>
            </a:r>
            <a:r>
              <a:rPr lang="en-US" dirty="0"/>
              <a:t> Edition, Pearson Education, 2002. </a:t>
            </a:r>
            <a:endParaRPr lang="en-IN" dirty="0"/>
          </a:p>
          <a:p>
            <a:pPr marL="0" indent="0">
              <a:buNone/>
            </a:pPr>
            <a:r>
              <a:rPr lang="en-US" dirty="0"/>
              <a:t>2. </a:t>
            </a:r>
            <a:r>
              <a:rPr lang="en-US" dirty="0" err="1"/>
              <a:t>M.G.Venkateshmurthy</a:t>
            </a:r>
            <a:r>
              <a:rPr lang="en-US" dirty="0"/>
              <a:t>, “INTRODUCTION TO UNIX &amp; SHELL PROGRAMMING”, First Edition, Pearson Education, 2004. </a:t>
            </a:r>
            <a:endParaRPr lang="en-IN" dirty="0"/>
          </a:p>
          <a:p>
            <a:pPr marL="0" indent="0">
              <a:buNone/>
            </a:pPr>
            <a:r>
              <a:rPr lang="en-US" dirty="0"/>
              <a:t>3. Richard Petersen, “THE COMPLETE REFERENCE LINUX “  sixth Edition Petersen Tata McGraw Hill [chapter 1] </a:t>
            </a:r>
            <a:endParaRPr lang="en-IN" dirty="0"/>
          </a:p>
          <a:p>
            <a:pPr marL="0" indent="0">
              <a:buNone/>
            </a:pPr>
            <a:r>
              <a:rPr lang="en-US" dirty="0"/>
              <a:t>4. Kernighan B W &amp; Robert B, “THE UNIX PROGRAMMING ENVIRONMENT”.</a:t>
            </a:r>
            <a:endParaRPr lang="en-IN" dirty="0"/>
          </a:p>
          <a:p>
            <a:pPr marL="0" indent="0">
              <a:buNone/>
            </a:pPr>
            <a:r>
              <a:rPr lang="en-US" b="1" dirty="0"/>
              <a:t> </a:t>
            </a:r>
            <a:endParaRPr lang="en-IN" dirty="0"/>
          </a:p>
        </p:txBody>
      </p:sp>
    </p:spTree>
    <p:extLst>
      <p:ext uri="{BB962C8B-B14F-4D97-AF65-F5344CB8AC3E}">
        <p14:creationId xmlns:p14="http://schemas.microsoft.com/office/powerpoint/2010/main" val="29131973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0464" y="1810544"/>
            <a:ext cx="13537504" cy="3785652"/>
          </a:xfrm>
          <a:prstGeom prst="rect">
            <a:avLst/>
          </a:prstGeom>
        </p:spPr>
        <p:txBody>
          <a:bodyPr wrap="square">
            <a:spAutoFit/>
          </a:bodyPr>
          <a:lstStyle/>
          <a:p>
            <a:pPr algn="just">
              <a:lnSpc>
                <a:spcPct val="150000"/>
              </a:lnSpc>
              <a:spcBef>
                <a:spcPts val="600"/>
              </a:spcBef>
              <a:spcAft>
                <a:spcPts val="600"/>
              </a:spcAft>
            </a:pPr>
            <a:r>
              <a:rPr lang="en-US" sz="2800" dirty="0">
                <a:latin typeface="Arial" panose="020B0604020202020204" pitchFamily="34" charset="0"/>
                <a:ea typeface="Arial" panose="020B0604020202020204" pitchFamily="34" charset="0"/>
              </a:rPr>
              <a:t>A</a:t>
            </a:r>
            <a:r>
              <a:rPr lang="en-US" sz="2800" dirty="0">
                <a:latin typeface="Times New Roman" panose="02020603050405020304" pitchFamily="18" charset="0"/>
                <a:ea typeface="Arial" panose="020B0604020202020204" pitchFamily="34" charset="0"/>
              </a:rPr>
              <a:t> </a:t>
            </a:r>
            <a:r>
              <a:rPr lang="en-US" sz="2800" dirty="0">
                <a:latin typeface="Arial" panose="020B0604020202020204" pitchFamily="34" charset="0"/>
                <a:ea typeface="Arial" panose="020B0604020202020204" pitchFamily="34" charset="0"/>
              </a:rPr>
              <a:t>semaphore, in its most basic form, is a protected integer variable that can facilitate and restrict access to shared resources in a multi-processing environment. </a:t>
            </a:r>
            <a:endParaRPr lang="en-IN" sz="3200" dirty="0">
              <a:latin typeface="Times New Roman" panose="02020603050405020304" pitchFamily="18" charset="0"/>
              <a:ea typeface="Times New Roman" panose="02020603050405020304" pitchFamily="18" charset="0"/>
            </a:endParaRPr>
          </a:p>
          <a:p>
            <a:pPr algn="just">
              <a:lnSpc>
                <a:spcPct val="150000"/>
              </a:lnSpc>
              <a:spcBef>
                <a:spcPts val="600"/>
              </a:spcBef>
              <a:spcAft>
                <a:spcPts val="600"/>
              </a:spcAft>
            </a:pPr>
            <a:r>
              <a:rPr lang="en-US" sz="2800" dirty="0">
                <a:latin typeface="Arial" panose="020B0604020202020204" pitchFamily="34" charset="0"/>
                <a:ea typeface="Arial" panose="020B0604020202020204" pitchFamily="34" charset="0"/>
              </a:rPr>
              <a:t>The two most common kinds of semaphores are</a:t>
            </a:r>
            <a:r>
              <a:rPr lang="en-US" sz="2800" dirty="0">
                <a:latin typeface="Times New Roman" panose="02020603050405020304" pitchFamily="18" charset="0"/>
                <a:ea typeface="Arial" panose="020B0604020202020204" pitchFamily="34" charset="0"/>
              </a:rPr>
              <a:t> </a:t>
            </a:r>
            <a:endParaRPr lang="en-IN" sz="3200" dirty="0">
              <a:latin typeface="Times New Roman" panose="02020603050405020304" pitchFamily="18" charset="0"/>
              <a:ea typeface="Times New Roman" panose="02020603050405020304" pitchFamily="18" charset="0"/>
            </a:endParaRPr>
          </a:p>
          <a:p>
            <a:pPr algn="just">
              <a:lnSpc>
                <a:spcPct val="150000"/>
              </a:lnSpc>
              <a:spcBef>
                <a:spcPts val="600"/>
              </a:spcBef>
              <a:spcAft>
                <a:spcPts val="600"/>
              </a:spcAft>
            </a:pPr>
            <a:r>
              <a:rPr lang="en-US" sz="2800" dirty="0">
                <a:latin typeface="Arial" panose="020B0604020202020204" pitchFamily="34" charset="0"/>
                <a:ea typeface="Arial" panose="020B0604020202020204" pitchFamily="34" charset="0"/>
              </a:rPr>
              <a:t>1) Counting semaphores and </a:t>
            </a:r>
            <a:endParaRPr lang="en-IN" sz="3200" dirty="0">
              <a:latin typeface="Times New Roman" panose="02020603050405020304" pitchFamily="18" charset="0"/>
              <a:ea typeface="Times New Roman" panose="02020603050405020304" pitchFamily="18" charset="0"/>
            </a:endParaRPr>
          </a:p>
          <a:p>
            <a:pPr algn="just">
              <a:lnSpc>
                <a:spcPct val="150000"/>
              </a:lnSpc>
              <a:spcBef>
                <a:spcPts val="600"/>
              </a:spcBef>
              <a:spcAft>
                <a:spcPts val="600"/>
              </a:spcAft>
            </a:pPr>
            <a:r>
              <a:rPr lang="en-US" sz="2800" dirty="0">
                <a:latin typeface="Arial" panose="020B0604020202020204" pitchFamily="34" charset="0"/>
                <a:ea typeface="Arial" panose="020B0604020202020204" pitchFamily="34" charset="0"/>
              </a:rPr>
              <a:t>2) Binary semaphores. </a:t>
            </a:r>
            <a:endParaRPr lang="en-IN" sz="3200" dirty="0">
              <a:latin typeface="Times New Roman" panose="02020603050405020304" pitchFamily="18" charset="0"/>
              <a:ea typeface="Times New Roman" panose="02020603050405020304" pitchFamily="18" charset="0"/>
            </a:endParaRPr>
          </a:p>
        </p:txBody>
      </p:sp>
      <p:sp>
        <p:nvSpPr>
          <p:cNvPr id="3" name="TextBox 2"/>
          <p:cNvSpPr txBox="1"/>
          <p:nvPr/>
        </p:nvSpPr>
        <p:spPr>
          <a:xfrm>
            <a:off x="696864" y="226368"/>
            <a:ext cx="3441968" cy="1153073"/>
          </a:xfrm>
          <a:prstGeom prst="rect">
            <a:avLst/>
          </a:prstGeom>
          <a:noFill/>
        </p:spPr>
        <p:txBody>
          <a:bodyPr wrap="none" rtlCol="0">
            <a:spAutoFit/>
          </a:bodyPr>
          <a:lstStyle/>
          <a:p>
            <a:pPr>
              <a:lnSpc>
                <a:spcPct val="230000"/>
              </a:lnSpc>
              <a:spcBef>
                <a:spcPts val="400"/>
              </a:spcBef>
              <a:spcAft>
                <a:spcPts val="400"/>
              </a:spcAft>
            </a:pPr>
            <a:r>
              <a:rPr lang="en-US" sz="3600" dirty="0">
                <a:solidFill>
                  <a:srgbClr val="FF6600"/>
                </a:solidFill>
                <a:latin typeface="Aharoni" pitchFamily="2" charset="-79"/>
                <a:cs typeface="Aharoni" pitchFamily="2" charset="-79"/>
              </a:rPr>
              <a:t>SEMAPHORES</a:t>
            </a:r>
            <a:endParaRPr lang="en-IN" sz="3600" dirty="0">
              <a:solidFill>
                <a:srgbClr val="FF6600"/>
              </a:solidFill>
              <a:latin typeface="Aharoni" pitchFamily="2" charset="-79"/>
              <a:cs typeface="Aharoni" pitchFamily="2" charset="-79"/>
            </a:endParaRPr>
          </a:p>
        </p:txBody>
      </p:sp>
    </p:spTree>
    <p:extLst>
      <p:ext uri="{BB962C8B-B14F-4D97-AF65-F5344CB8AC3E}">
        <p14:creationId xmlns:p14="http://schemas.microsoft.com/office/powerpoint/2010/main" val="3058902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4480" y="2026568"/>
            <a:ext cx="13105456" cy="4352153"/>
          </a:xfrm>
          <a:prstGeom prst="rect">
            <a:avLst/>
          </a:prstGeom>
        </p:spPr>
        <p:txBody>
          <a:bodyPr wrap="square">
            <a:spAutoFit/>
          </a:bodyPr>
          <a:lstStyle/>
          <a:p>
            <a:pPr marL="342900" lvl="0" indent="-342900" algn="just">
              <a:lnSpc>
                <a:spcPct val="150000"/>
              </a:lnSpc>
              <a:spcBef>
                <a:spcPts val="600"/>
              </a:spcBef>
              <a:spcAft>
                <a:spcPts val="600"/>
              </a:spcAft>
              <a:buFont typeface="Symbol" panose="05050102010706020507" pitchFamily="18" charset="2"/>
              <a:buChar char=""/>
            </a:pPr>
            <a:r>
              <a:rPr lang="en-US" sz="2800" dirty="0">
                <a:latin typeface="Roboto Medium"/>
                <a:ea typeface="Arial" panose="020B0604020202020204" pitchFamily="34" charset="0"/>
              </a:rPr>
              <a:t>Counting semaphores represent multiple resources.</a:t>
            </a:r>
            <a:endParaRPr lang="en-IN" sz="2800" dirty="0">
              <a:latin typeface="Roboto Medium"/>
              <a:ea typeface="Times New Roman" panose="02020603050405020304" pitchFamily="18" charset="0"/>
            </a:endParaRPr>
          </a:p>
          <a:p>
            <a:pPr marL="342900" lvl="0" indent="-342900" algn="just">
              <a:lnSpc>
                <a:spcPct val="150000"/>
              </a:lnSpc>
              <a:spcBef>
                <a:spcPts val="600"/>
              </a:spcBef>
              <a:spcAft>
                <a:spcPts val="600"/>
              </a:spcAft>
              <a:buFont typeface="Symbol" panose="05050102010706020507" pitchFamily="18" charset="2"/>
              <a:buChar char=""/>
            </a:pPr>
            <a:r>
              <a:rPr lang="en-US" sz="2800" dirty="0">
                <a:latin typeface="Roboto Medium"/>
                <a:ea typeface="Arial" panose="020B0604020202020204" pitchFamily="34" charset="0"/>
              </a:rPr>
              <a:t>Binary semaphores represents two possible states (generally 0 or 1; locked or unlocked).</a:t>
            </a:r>
            <a:endParaRPr lang="en-IN" sz="2800" dirty="0">
              <a:latin typeface="Roboto Medium"/>
              <a:ea typeface="Times New Roman" panose="02020603050405020304" pitchFamily="18" charset="0"/>
            </a:endParaRPr>
          </a:p>
          <a:p>
            <a:pPr marL="342900" lvl="0" indent="-342900" algn="just">
              <a:lnSpc>
                <a:spcPct val="150000"/>
              </a:lnSpc>
              <a:spcBef>
                <a:spcPts val="600"/>
              </a:spcBef>
              <a:spcAft>
                <a:spcPts val="600"/>
              </a:spcAft>
              <a:buFont typeface="Symbol" panose="05050102010706020507" pitchFamily="18" charset="2"/>
              <a:buChar char=""/>
            </a:pPr>
            <a:r>
              <a:rPr lang="en-US" sz="2800" dirty="0">
                <a:latin typeface="Roboto Medium"/>
                <a:ea typeface="Arial" panose="020B0604020202020204" pitchFamily="34" charset="0"/>
              </a:rPr>
              <a:t>Semaphores were invented by the late </a:t>
            </a:r>
            <a:r>
              <a:rPr lang="en-US" sz="2800" dirty="0" err="1">
                <a:latin typeface="Roboto Medium"/>
                <a:ea typeface="Arial" panose="020B0604020202020204" pitchFamily="34" charset="0"/>
              </a:rPr>
              <a:t>Edsger</a:t>
            </a:r>
            <a:r>
              <a:rPr lang="en-US" sz="2800" dirty="0">
                <a:latin typeface="Roboto Medium"/>
                <a:ea typeface="Arial" panose="020B0604020202020204" pitchFamily="34" charset="0"/>
              </a:rPr>
              <a:t> </a:t>
            </a:r>
            <a:r>
              <a:rPr lang="en-US" sz="2800" dirty="0" err="1">
                <a:latin typeface="Roboto Medium"/>
                <a:ea typeface="Arial" panose="020B0604020202020204" pitchFamily="34" charset="0"/>
              </a:rPr>
              <a:t>Dijkstra</a:t>
            </a:r>
            <a:r>
              <a:rPr lang="en-US" sz="2800" dirty="0">
                <a:latin typeface="Roboto Medium"/>
                <a:ea typeface="Arial" panose="020B0604020202020204" pitchFamily="34" charset="0"/>
              </a:rPr>
              <a:t>.</a:t>
            </a:r>
            <a:endParaRPr lang="en-IN" sz="2800" dirty="0">
              <a:latin typeface="Roboto Medium"/>
              <a:ea typeface="Times New Roman" panose="02020603050405020304" pitchFamily="18" charset="0"/>
            </a:endParaRPr>
          </a:p>
          <a:p>
            <a:pPr algn="just">
              <a:lnSpc>
                <a:spcPct val="150000"/>
              </a:lnSpc>
              <a:spcBef>
                <a:spcPts val="600"/>
              </a:spcBef>
              <a:spcAft>
                <a:spcPts val="600"/>
              </a:spcAft>
            </a:pPr>
            <a:r>
              <a:rPr lang="en-US" sz="2800" dirty="0">
                <a:latin typeface="Roboto Medium"/>
                <a:ea typeface="Arial" panose="020B0604020202020204" pitchFamily="34" charset="0"/>
              </a:rPr>
              <a:t>Semaphores can be looked at as a representation of a limited number of resources, like seating capacity at a restaurant. </a:t>
            </a:r>
            <a:endParaRPr lang="en-IN" sz="2800" dirty="0">
              <a:latin typeface="Roboto Medium"/>
              <a:ea typeface="Times New Roman" panose="02020603050405020304" pitchFamily="18" charset="0"/>
            </a:endParaRPr>
          </a:p>
        </p:txBody>
      </p:sp>
      <p:sp>
        <p:nvSpPr>
          <p:cNvPr id="4" name="TextBox 3"/>
          <p:cNvSpPr txBox="1"/>
          <p:nvPr/>
        </p:nvSpPr>
        <p:spPr>
          <a:xfrm>
            <a:off x="696864" y="226368"/>
            <a:ext cx="3441968" cy="1153073"/>
          </a:xfrm>
          <a:prstGeom prst="rect">
            <a:avLst/>
          </a:prstGeom>
          <a:noFill/>
        </p:spPr>
        <p:txBody>
          <a:bodyPr wrap="none" rtlCol="0">
            <a:spAutoFit/>
          </a:bodyPr>
          <a:lstStyle/>
          <a:p>
            <a:pPr>
              <a:lnSpc>
                <a:spcPct val="230000"/>
              </a:lnSpc>
              <a:spcBef>
                <a:spcPts val="400"/>
              </a:spcBef>
              <a:spcAft>
                <a:spcPts val="400"/>
              </a:spcAft>
            </a:pPr>
            <a:r>
              <a:rPr lang="en-US" sz="3600" dirty="0">
                <a:solidFill>
                  <a:srgbClr val="FF6600"/>
                </a:solidFill>
                <a:latin typeface="Aharoni" pitchFamily="2" charset="-79"/>
                <a:cs typeface="Aharoni" pitchFamily="2" charset="-79"/>
              </a:rPr>
              <a:t>SEMAPHORES</a:t>
            </a:r>
            <a:endParaRPr lang="en-IN" sz="3600" dirty="0">
              <a:solidFill>
                <a:srgbClr val="FF6600"/>
              </a:solidFill>
              <a:latin typeface="Aharoni" pitchFamily="2" charset="-79"/>
              <a:cs typeface="Aharoni" pitchFamily="2" charset="-79"/>
            </a:endParaRPr>
          </a:p>
        </p:txBody>
      </p:sp>
    </p:spTree>
    <p:extLst>
      <p:ext uri="{BB962C8B-B14F-4D97-AF65-F5344CB8AC3E}">
        <p14:creationId xmlns:p14="http://schemas.microsoft.com/office/powerpoint/2010/main" val="24290533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4480" y="2026568"/>
            <a:ext cx="13105456" cy="3323987"/>
          </a:xfrm>
          <a:prstGeom prst="rect">
            <a:avLst/>
          </a:prstGeom>
        </p:spPr>
        <p:txBody>
          <a:bodyPr wrap="square">
            <a:spAutoFit/>
          </a:bodyPr>
          <a:lstStyle/>
          <a:p>
            <a:pPr>
              <a:lnSpc>
                <a:spcPct val="150000"/>
              </a:lnSpc>
            </a:pPr>
            <a:r>
              <a:rPr lang="en-US" sz="2800" dirty="0">
                <a:latin typeface="+mj-lt"/>
                <a:ea typeface="Arial" panose="020B0604020202020204" pitchFamily="34" charset="0"/>
              </a:rPr>
              <a:t>A semaphore can only be accessed using the following operations: </a:t>
            </a:r>
            <a:endParaRPr lang="en-IN" sz="2800" dirty="0">
              <a:latin typeface="+mj-lt"/>
              <a:ea typeface="Arial" panose="020B0604020202020204" pitchFamily="34" charset="0"/>
            </a:endParaRPr>
          </a:p>
          <a:p>
            <a:pPr>
              <a:lnSpc>
                <a:spcPct val="150000"/>
              </a:lnSpc>
            </a:pPr>
            <a:r>
              <a:rPr lang="en-US" sz="2800" dirty="0">
                <a:latin typeface="+mj-lt"/>
                <a:ea typeface="Arial" panose="020B0604020202020204" pitchFamily="34" charset="0"/>
              </a:rPr>
              <a:t>1. wait() and </a:t>
            </a:r>
            <a:endParaRPr lang="en-IN" sz="2800" dirty="0">
              <a:latin typeface="+mj-lt"/>
              <a:ea typeface="Arial" panose="020B0604020202020204" pitchFamily="34" charset="0"/>
            </a:endParaRPr>
          </a:p>
          <a:p>
            <a:pPr>
              <a:lnSpc>
                <a:spcPct val="150000"/>
              </a:lnSpc>
            </a:pPr>
            <a:r>
              <a:rPr lang="en-US" sz="2800" dirty="0">
                <a:latin typeface="+mj-lt"/>
                <a:ea typeface="Arial" panose="020B0604020202020204" pitchFamily="34" charset="0"/>
              </a:rPr>
              <a:t>2. signal(). </a:t>
            </a:r>
            <a:endParaRPr lang="en-IN" sz="2800" dirty="0">
              <a:latin typeface="+mj-lt"/>
              <a:ea typeface="Arial" panose="020B0604020202020204" pitchFamily="34" charset="0"/>
            </a:endParaRPr>
          </a:p>
          <a:p>
            <a:pPr marL="457200" indent="-457200">
              <a:lnSpc>
                <a:spcPct val="150000"/>
              </a:lnSpc>
              <a:buFont typeface="Arial" panose="020B0604020202020204" pitchFamily="34" charset="0"/>
              <a:buChar char="•"/>
            </a:pPr>
            <a:r>
              <a:rPr lang="en-US" sz="2800" dirty="0">
                <a:latin typeface="+mj-lt"/>
                <a:ea typeface="Arial" panose="020B0604020202020204" pitchFamily="34" charset="0"/>
              </a:rPr>
              <a:t>wait() is called when a process wants access to a resource. </a:t>
            </a:r>
            <a:endParaRPr lang="en-IN" sz="2800" dirty="0">
              <a:latin typeface="+mj-lt"/>
              <a:ea typeface="Arial" panose="020B0604020202020204" pitchFamily="34" charset="0"/>
            </a:endParaRPr>
          </a:p>
          <a:p>
            <a:pPr marL="457200" indent="-457200">
              <a:lnSpc>
                <a:spcPct val="150000"/>
              </a:lnSpc>
              <a:buFont typeface="Arial" panose="020B0604020202020204" pitchFamily="34" charset="0"/>
              <a:buChar char="•"/>
            </a:pPr>
            <a:r>
              <a:rPr lang="en-US" sz="2800" dirty="0">
                <a:latin typeface="+mj-lt"/>
                <a:ea typeface="Arial" panose="020B0604020202020204" pitchFamily="34" charset="0"/>
              </a:rPr>
              <a:t>signal() is called when a process is done using a resource.</a:t>
            </a:r>
            <a:endParaRPr lang="en-IN" sz="2800" dirty="0">
              <a:latin typeface="+mj-lt"/>
              <a:ea typeface="Arial" panose="020B0604020202020204" pitchFamily="34" charset="0"/>
            </a:endParaRPr>
          </a:p>
        </p:txBody>
      </p:sp>
      <p:sp>
        <p:nvSpPr>
          <p:cNvPr id="4" name="TextBox 3"/>
          <p:cNvSpPr txBox="1"/>
          <p:nvPr/>
        </p:nvSpPr>
        <p:spPr>
          <a:xfrm>
            <a:off x="696864" y="226368"/>
            <a:ext cx="3190297" cy="1177566"/>
          </a:xfrm>
          <a:prstGeom prst="rect">
            <a:avLst/>
          </a:prstGeom>
          <a:noFill/>
        </p:spPr>
        <p:txBody>
          <a:bodyPr wrap="none" rtlCol="0">
            <a:spAutoFit/>
          </a:bodyPr>
          <a:lstStyle/>
          <a:p>
            <a:pPr>
              <a:lnSpc>
                <a:spcPct val="230000"/>
              </a:lnSpc>
              <a:spcBef>
                <a:spcPts val="400"/>
              </a:spcBef>
              <a:spcAft>
                <a:spcPts val="400"/>
              </a:spcAft>
            </a:pPr>
            <a:r>
              <a:rPr lang="en-US" sz="3600" dirty="0">
                <a:solidFill>
                  <a:srgbClr val="FF6600"/>
                </a:solidFill>
                <a:latin typeface="+mj-lt"/>
                <a:cs typeface="Aharoni" pitchFamily="2" charset="-79"/>
              </a:rPr>
              <a:t>SEMAPHORES</a:t>
            </a:r>
            <a:endParaRPr lang="en-IN" sz="3600" dirty="0">
              <a:solidFill>
                <a:srgbClr val="FF6600"/>
              </a:solidFill>
              <a:latin typeface="+mj-lt"/>
              <a:cs typeface="Aharoni" pitchFamily="2" charset="-79"/>
            </a:endParaRPr>
          </a:p>
        </p:txBody>
      </p:sp>
    </p:spTree>
    <p:extLst>
      <p:ext uri="{BB962C8B-B14F-4D97-AF65-F5344CB8AC3E}">
        <p14:creationId xmlns:p14="http://schemas.microsoft.com/office/powerpoint/2010/main" val="336193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947366" y="1434902"/>
            <a:ext cx="1198445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mj-lt"/>
                <a:ea typeface="Arial" panose="020B0604020202020204" pitchFamily="34" charset="0"/>
              </a:rPr>
              <a:t>The following is an implementation of this counting semaphore (where the value can be greater than 1):</a:t>
            </a:r>
            <a:endParaRPr kumimoji="0" lang="en-US" sz="2800" b="0"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mj-lt"/>
            </a:endParaRPr>
          </a:p>
        </p:txBody>
      </p:sp>
      <p:sp>
        <p:nvSpPr>
          <p:cNvPr id="3" name="Text Box 1"/>
          <p:cNvSpPr txBox="1">
            <a:spLocks noChangeArrowheads="1"/>
          </p:cNvSpPr>
          <p:nvPr/>
        </p:nvSpPr>
        <p:spPr bwMode="auto">
          <a:xfrm>
            <a:off x="3714800" y="2811844"/>
            <a:ext cx="5328592" cy="447969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3200" b="0" i="0" u="none" strike="noStrike" cap="none" normalizeH="0" baseline="0">
                <a:ln>
                  <a:noFill/>
                </a:ln>
                <a:solidFill>
                  <a:srgbClr val="000000"/>
                </a:solidFill>
                <a:effectLst/>
                <a:latin typeface="+mj-lt"/>
                <a:ea typeface="Times New Roman" panose="02020603050405020304" pitchFamily="18" charset="0"/>
              </a:rPr>
              <a:t>wait(Semaphore s) {</a:t>
            </a:r>
            <a:endParaRPr kumimoji="0" lang="en-US" sz="3200" b="0" i="0" u="none" strike="noStrike" cap="none" normalizeH="0" baseline="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3200" b="0" i="0" u="none" strike="noStrike" cap="none" normalizeH="0" baseline="0">
                <a:ln>
                  <a:noFill/>
                </a:ln>
                <a:solidFill>
                  <a:srgbClr val="000000"/>
                </a:solidFill>
                <a:effectLst/>
                <a:latin typeface="+mj-lt"/>
                <a:ea typeface="Times New Roman" panose="02020603050405020304" pitchFamily="18" charset="0"/>
              </a:rPr>
              <a:t> while (s==0);</a:t>
            </a:r>
            <a:endParaRPr kumimoji="0" lang="en-US" sz="3200" b="0" i="0" u="none" strike="noStrike" cap="none" normalizeH="0" baseline="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3200" b="0" i="0" u="none" strike="noStrike" cap="none" normalizeH="0" baseline="0">
                <a:ln>
                  <a:noFill/>
                </a:ln>
                <a:solidFill>
                  <a:srgbClr val="000000"/>
                </a:solidFill>
                <a:effectLst/>
                <a:latin typeface="+mj-lt"/>
                <a:ea typeface="Times New Roman" panose="02020603050405020304" pitchFamily="18" charset="0"/>
              </a:rPr>
              <a:t> /* wait until s&gt;0 */</a:t>
            </a:r>
            <a:endParaRPr kumimoji="0" lang="en-US" sz="3200" b="0" i="0" u="none" strike="noStrike" cap="none" normalizeH="0" baseline="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3200" b="0" i="0" u="none" strike="noStrike" cap="none" normalizeH="0" baseline="0">
                <a:ln>
                  <a:noFill/>
                </a:ln>
                <a:solidFill>
                  <a:srgbClr val="000000"/>
                </a:solidFill>
                <a:effectLst/>
                <a:latin typeface="+mj-lt"/>
                <a:ea typeface="Times New Roman" panose="02020603050405020304" pitchFamily="18" charset="0"/>
              </a:rPr>
              <a:t>    s=s-1;</a:t>
            </a:r>
            <a:endParaRPr kumimoji="0" lang="en-US" sz="3200" b="0" i="0" u="none" strike="noStrike" cap="none" normalizeH="0" baseline="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3200" b="0" i="0" u="none" strike="noStrike" cap="none" normalizeH="0" baseline="0">
                <a:ln>
                  <a:noFill/>
                </a:ln>
                <a:solidFill>
                  <a:srgbClr val="000000"/>
                </a:solidFill>
                <a:effectLst/>
                <a:latin typeface="+mj-lt"/>
                <a:ea typeface="Times New Roman" panose="02020603050405020304" pitchFamily="18" charset="0"/>
              </a:rPr>
              <a:t>}</a:t>
            </a:r>
            <a:endParaRPr kumimoji="0" lang="en-US" sz="3200" b="0" i="0" u="none" strike="noStrike" cap="none" normalizeH="0" baseline="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3200" b="0" i="0" u="none" strike="noStrike" cap="none" normalizeH="0" baseline="0">
                <a:ln>
                  <a:noFill/>
                </a:ln>
                <a:solidFill>
                  <a:srgbClr val="000000"/>
                </a:solidFill>
                <a:effectLst/>
                <a:latin typeface="+mj-lt"/>
                <a:ea typeface="Times New Roman" panose="02020603050405020304" pitchFamily="18" charset="0"/>
              </a:rPr>
              <a:t>signal(Semaphore s)</a:t>
            </a:r>
            <a:endParaRPr kumimoji="0" lang="en-US" sz="3200" b="0" i="0" u="none" strike="noStrike" cap="none" normalizeH="0" baseline="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3200" b="0" i="0" u="none" strike="noStrike" cap="none" normalizeH="0" baseline="0">
                <a:ln>
                  <a:noFill/>
                </a:ln>
                <a:solidFill>
                  <a:srgbClr val="000000"/>
                </a:solidFill>
                <a:effectLst/>
                <a:latin typeface="+mj-lt"/>
                <a:ea typeface="Times New Roman" panose="02020603050405020304" pitchFamily="18" charset="0"/>
              </a:rPr>
              <a:t>{</a:t>
            </a:r>
            <a:endParaRPr kumimoji="0" lang="en-US" sz="3200" b="0" i="0" u="none" strike="noStrike" cap="none" normalizeH="0" baseline="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3200" b="0" i="0" u="none" strike="noStrike" cap="none" normalizeH="0" baseline="0">
                <a:ln>
                  <a:noFill/>
                </a:ln>
                <a:solidFill>
                  <a:srgbClr val="000000"/>
                </a:solidFill>
                <a:effectLst/>
                <a:latin typeface="+mj-lt"/>
                <a:ea typeface="Times New Roman" panose="02020603050405020304" pitchFamily="18" charset="0"/>
              </a:rPr>
              <a:t>    s=s+1;</a:t>
            </a:r>
            <a:endParaRPr kumimoji="0" lang="en-US" sz="3200" b="0" i="0" u="none" strike="noStrike" cap="none" normalizeH="0" baseline="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3200" b="0" i="0" u="none" strike="noStrike" cap="none" normalizeH="0" baseline="0">
                <a:ln>
                  <a:noFill/>
                </a:ln>
                <a:solidFill>
                  <a:srgbClr val="000000"/>
                </a:solidFill>
                <a:effectLst/>
                <a:latin typeface="+mj-lt"/>
                <a:ea typeface="Times New Roman" panose="02020603050405020304" pitchFamily="18" charset="0"/>
              </a:rPr>
              <a:t>}</a:t>
            </a:r>
            <a:endParaRPr kumimoji="0" lang="en-US" sz="3200" b="0" i="0" u="none" strike="noStrike" cap="none" normalizeH="0" baseline="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3200" b="0" i="0" u="none" strike="noStrike" cap="none" normalizeH="0" baseline="0">
              <a:ln>
                <a:noFill/>
              </a:ln>
              <a:solidFill>
                <a:schemeClr val="tx1"/>
              </a:solidFill>
              <a:effectLst/>
              <a:latin typeface="+mj-lt"/>
            </a:endParaRPr>
          </a:p>
        </p:txBody>
      </p:sp>
      <p:sp>
        <p:nvSpPr>
          <p:cNvPr id="4" name="Rectangle 3"/>
          <p:cNvSpPr>
            <a:spLocks noChangeArrowheads="1"/>
          </p:cNvSpPr>
          <p:nvPr/>
        </p:nvSpPr>
        <p:spPr bwMode="auto">
          <a:xfrm>
            <a:off x="947366" y="2022607"/>
            <a:ext cx="184731" cy="66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01568"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rgbClr val="666666"/>
              </a:solidFill>
              <a:effectLst/>
              <a:latin typeface="+mj-lt"/>
              <a:ea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mj-lt"/>
            </a:endParaRPr>
          </a:p>
        </p:txBody>
      </p:sp>
      <p:sp>
        <p:nvSpPr>
          <p:cNvPr id="5" name="TextBox 4"/>
          <p:cNvSpPr txBox="1"/>
          <p:nvPr/>
        </p:nvSpPr>
        <p:spPr>
          <a:xfrm>
            <a:off x="696864" y="226368"/>
            <a:ext cx="3190297" cy="1366528"/>
          </a:xfrm>
          <a:prstGeom prst="rect">
            <a:avLst/>
          </a:prstGeom>
          <a:noFill/>
        </p:spPr>
        <p:txBody>
          <a:bodyPr wrap="none" rtlCol="0">
            <a:spAutoFit/>
          </a:bodyPr>
          <a:lstStyle/>
          <a:p>
            <a:pPr>
              <a:lnSpc>
                <a:spcPct val="230000"/>
              </a:lnSpc>
              <a:spcBef>
                <a:spcPts val="400"/>
              </a:spcBef>
              <a:spcAft>
                <a:spcPts val="400"/>
              </a:spcAft>
            </a:pPr>
            <a:r>
              <a:rPr lang="en-US" sz="3600" dirty="0">
                <a:solidFill>
                  <a:srgbClr val="FF6600"/>
                </a:solidFill>
                <a:latin typeface="+mj-lt"/>
                <a:cs typeface="Aharoni" pitchFamily="2" charset="-79"/>
              </a:rPr>
              <a:t>SEMAPHORES</a:t>
            </a:r>
            <a:endParaRPr lang="en-IN" sz="3600" dirty="0">
              <a:solidFill>
                <a:srgbClr val="FF6600"/>
              </a:solidFill>
              <a:latin typeface="+mj-lt"/>
              <a:cs typeface="Aharoni" pitchFamily="2" charset="-79"/>
            </a:endParaRPr>
          </a:p>
        </p:txBody>
      </p:sp>
    </p:spTree>
    <p:extLst>
      <p:ext uri="{BB962C8B-B14F-4D97-AF65-F5344CB8AC3E}">
        <p14:creationId xmlns:p14="http://schemas.microsoft.com/office/powerpoint/2010/main" val="3658747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962315" y="2236110"/>
            <a:ext cx="11984458" cy="390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mj-lt"/>
              </a:rPr>
              <a:t>Properties of Semaphores</a:t>
            </a:r>
            <a:endParaRPr lang="en-IN" sz="2800" b="1" dirty="0">
              <a:latin typeface="+mj-lt"/>
            </a:endParaRPr>
          </a:p>
          <a:p>
            <a:pPr marL="457200" lvl="0" indent="-457200">
              <a:lnSpc>
                <a:spcPct val="150000"/>
              </a:lnSpc>
              <a:buFont typeface="Arial" panose="020B0604020202020204" pitchFamily="34" charset="0"/>
              <a:buChar char="•"/>
            </a:pPr>
            <a:r>
              <a:rPr lang="en-US" sz="2800" dirty="0">
                <a:latin typeface="+mj-lt"/>
              </a:rPr>
              <a:t>Simple</a:t>
            </a:r>
            <a:endParaRPr lang="en-IN" sz="2800" dirty="0">
              <a:latin typeface="+mj-lt"/>
            </a:endParaRPr>
          </a:p>
          <a:p>
            <a:pPr marL="457200" lvl="0" indent="-457200">
              <a:lnSpc>
                <a:spcPct val="150000"/>
              </a:lnSpc>
              <a:buFont typeface="Arial" panose="020B0604020202020204" pitchFamily="34" charset="0"/>
              <a:buChar char="•"/>
            </a:pPr>
            <a:r>
              <a:rPr lang="en-US" sz="2800" dirty="0">
                <a:latin typeface="+mj-lt"/>
              </a:rPr>
              <a:t>Works with many processes</a:t>
            </a:r>
            <a:endParaRPr lang="en-IN" sz="2800" dirty="0">
              <a:latin typeface="+mj-lt"/>
            </a:endParaRPr>
          </a:p>
          <a:p>
            <a:pPr marL="457200" lvl="0" indent="-457200">
              <a:lnSpc>
                <a:spcPct val="150000"/>
              </a:lnSpc>
              <a:buFont typeface="Arial" panose="020B0604020202020204" pitchFamily="34" charset="0"/>
              <a:buChar char="•"/>
            </a:pPr>
            <a:r>
              <a:rPr lang="en-US" sz="2800" dirty="0">
                <a:latin typeface="+mj-lt"/>
              </a:rPr>
              <a:t>Can have many different critical sections with different semaphores</a:t>
            </a:r>
            <a:endParaRPr lang="en-IN" sz="2800" dirty="0">
              <a:latin typeface="+mj-lt"/>
            </a:endParaRPr>
          </a:p>
          <a:p>
            <a:pPr marL="457200" lvl="0" indent="-457200">
              <a:lnSpc>
                <a:spcPct val="150000"/>
              </a:lnSpc>
              <a:buFont typeface="Arial" panose="020B0604020202020204" pitchFamily="34" charset="0"/>
              <a:buChar char="•"/>
            </a:pPr>
            <a:r>
              <a:rPr lang="en-US" sz="2800" dirty="0">
                <a:latin typeface="+mj-lt"/>
              </a:rPr>
              <a:t>Each critical section has unique access semaphores</a:t>
            </a:r>
            <a:endParaRPr lang="en-IN" sz="2800" dirty="0">
              <a:latin typeface="+mj-lt"/>
            </a:endParaRPr>
          </a:p>
          <a:p>
            <a:pPr marL="457200" lvl="0" indent="-457200">
              <a:lnSpc>
                <a:spcPct val="150000"/>
              </a:lnSpc>
              <a:buFont typeface="Arial" panose="020B0604020202020204" pitchFamily="34" charset="0"/>
              <a:buChar char="•"/>
            </a:pPr>
            <a:r>
              <a:rPr lang="en-US" sz="2800" dirty="0">
                <a:latin typeface="+mj-lt"/>
              </a:rPr>
              <a:t>Can permit multiple processes into the critical section at once, if desirable.</a:t>
            </a:r>
            <a:endParaRPr lang="en-IN" sz="2800" dirty="0">
              <a:latin typeface="+mj-lt"/>
            </a:endParaRPr>
          </a:p>
        </p:txBody>
      </p:sp>
      <p:sp>
        <p:nvSpPr>
          <p:cNvPr id="4" name="Rectangle 3"/>
          <p:cNvSpPr>
            <a:spLocks noChangeArrowheads="1"/>
          </p:cNvSpPr>
          <p:nvPr/>
        </p:nvSpPr>
        <p:spPr bwMode="auto">
          <a:xfrm>
            <a:off x="947366" y="2355999"/>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01568"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rgbClr val="666666"/>
              </a:solidFill>
              <a:effectLst/>
              <a:latin typeface="Arial" panose="020B0604020202020204" pitchFamily="34" charset="0"/>
              <a:ea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5" name="TextBox 4"/>
          <p:cNvSpPr txBox="1"/>
          <p:nvPr/>
        </p:nvSpPr>
        <p:spPr>
          <a:xfrm>
            <a:off x="696864" y="226368"/>
            <a:ext cx="3441968" cy="1153073"/>
          </a:xfrm>
          <a:prstGeom prst="rect">
            <a:avLst/>
          </a:prstGeom>
          <a:noFill/>
        </p:spPr>
        <p:txBody>
          <a:bodyPr wrap="none" rtlCol="0">
            <a:spAutoFit/>
          </a:bodyPr>
          <a:lstStyle/>
          <a:p>
            <a:pPr>
              <a:lnSpc>
                <a:spcPct val="230000"/>
              </a:lnSpc>
              <a:spcBef>
                <a:spcPts val="400"/>
              </a:spcBef>
              <a:spcAft>
                <a:spcPts val="400"/>
              </a:spcAft>
            </a:pPr>
            <a:r>
              <a:rPr lang="en-US" sz="3600" dirty="0">
                <a:solidFill>
                  <a:srgbClr val="FF6600"/>
                </a:solidFill>
                <a:latin typeface="Aharoni" pitchFamily="2" charset="-79"/>
                <a:cs typeface="Aharoni" pitchFamily="2" charset="-79"/>
              </a:rPr>
              <a:t>SEMAPHORES</a:t>
            </a:r>
            <a:endParaRPr lang="en-IN" sz="3600" dirty="0">
              <a:solidFill>
                <a:srgbClr val="FF6600"/>
              </a:solidFill>
              <a:latin typeface="Aharoni" pitchFamily="2" charset="-79"/>
              <a:cs typeface="Aharoni" pitchFamily="2" charset="-79"/>
            </a:endParaRPr>
          </a:p>
        </p:txBody>
      </p:sp>
    </p:spTree>
    <p:extLst>
      <p:ext uri="{BB962C8B-B14F-4D97-AF65-F5344CB8AC3E}">
        <p14:creationId xmlns:p14="http://schemas.microsoft.com/office/powerpoint/2010/main" val="863661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727589" y="1518352"/>
            <a:ext cx="11984458" cy="326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latin typeface="+mj-lt"/>
              </a:rPr>
              <a:t>Limitations of Semaphores</a:t>
            </a:r>
            <a:endParaRPr lang="en-IN" sz="2800" b="1" dirty="0">
              <a:latin typeface="+mj-lt"/>
            </a:endParaRPr>
          </a:p>
          <a:p>
            <a:pPr marL="457200" lvl="0" indent="-457200">
              <a:lnSpc>
                <a:spcPct val="150000"/>
              </a:lnSpc>
              <a:buFont typeface="Arial" panose="020B0604020202020204" pitchFamily="34" charset="0"/>
              <a:buChar char="•"/>
            </a:pPr>
            <a:r>
              <a:rPr lang="en-US" sz="2800" dirty="0">
                <a:latin typeface="+mj-lt"/>
              </a:rPr>
              <a:t>Priority Inversion is a big limitation </a:t>
            </a:r>
            <a:r>
              <a:rPr lang="en-US" sz="2800" dirty="0" err="1">
                <a:latin typeface="+mj-lt"/>
              </a:rPr>
              <a:t>os</a:t>
            </a:r>
            <a:r>
              <a:rPr lang="en-US" sz="2800" dirty="0">
                <a:latin typeface="+mj-lt"/>
              </a:rPr>
              <a:t> semaphores.</a:t>
            </a:r>
            <a:endParaRPr lang="en-IN" sz="2800" dirty="0">
              <a:latin typeface="+mj-lt"/>
            </a:endParaRPr>
          </a:p>
          <a:p>
            <a:pPr marL="457200" lvl="0" indent="-457200">
              <a:lnSpc>
                <a:spcPct val="150000"/>
              </a:lnSpc>
              <a:buFont typeface="Arial" panose="020B0604020202020204" pitchFamily="34" charset="0"/>
              <a:buChar char="•"/>
            </a:pPr>
            <a:r>
              <a:rPr lang="en-US" sz="2800" dirty="0">
                <a:latin typeface="+mj-lt"/>
              </a:rPr>
              <a:t>Their use is not enforced, but is by convention only.</a:t>
            </a:r>
            <a:endParaRPr lang="en-IN" sz="2800" dirty="0">
              <a:latin typeface="+mj-lt"/>
            </a:endParaRPr>
          </a:p>
          <a:p>
            <a:pPr marL="457200" lvl="0" indent="-457200">
              <a:lnSpc>
                <a:spcPct val="150000"/>
              </a:lnSpc>
              <a:buFont typeface="Arial" panose="020B0604020202020204" pitchFamily="34" charset="0"/>
              <a:buChar char="•"/>
            </a:pPr>
            <a:r>
              <a:rPr lang="en-US" sz="2800" dirty="0">
                <a:latin typeface="+mj-lt"/>
              </a:rPr>
              <a:t>With improper use, a process may block indefinitely. Such a situation is called Deadlock. </a:t>
            </a:r>
            <a:endParaRPr lang="en-IN" sz="2800" dirty="0">
              <a:latin typeface="+mj-lt"/>
            </a:endParaRPr>
          </a:p>
        </p:txBody>
      </p:sp>
      <p:sp>
        <p:nvSpPr>
          <p:cNvPr id="4" name="Rectangle 3"/>
          <p:cNvSpPr>
            <a:spLocks noChangeArrowheads="1"/>
          </p:cNvSpPr>
          <p:nvPr/>
        </p:nvSpPr>
        <p:spPr bwMode="auto">
          <a:xfrm>
            <a:off x="947366" y="2355999"/>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01568"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rgbClr val="666666"/>
              </a:solidFill>
              <a:effectLst/>
              <a:latin typeface="Arial" panose="020B0604020202020204" pitchFamily="34" charset="0"/>
              <a:ea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5" name="TextBox 4"/>
          <p:cNvSpPr txBox="1"/>
          <p:nvPr/>
        </p:nvSpPr>
        <p:spPr>
          <a:xfrm>
            <a:off x="696864" y="226368"/>
            <a:ext cx="3441968" cy="1153073"/>
          </a:xfrm>
          <a:prstGeom prst="rect">
            <a:avLst/>
          </a:prstGeom>
          <a:noFill/>
        </p:spPr>
        <p:txBody>
          <a:bodyPr wrap="none" rtlCol="0">
            <a:spAutoFit/>
          </a:bodyPr>
          <a:lstStyle/>
          <a:p>
            <a:pPr>
              <a:lnSpc>
                <a:spcPct val="230000"/>
              </a:lnSpc>
              <a:spcBef>
                <a:spcPts val="400"/>
              </a:spcBef>
              <a:spcAft>
                <a:spcPts val="400"/>
              </a:spcAft>
            </a:pPr>
            <a:r>
              <a:rPr lang="en-US" sz="3600" dirty="0">
                <a:solidFill>
                  <a:srgbClr val="FF6600"/>
                </a:solidFill>
                <a:latin typeface="Aharoni" pitchFamily="2" charset="-79"/>
                <a:cs typeface="Aharoni" pitchFamily="2" charset="-79"/>
              </a:rPr>
              <a:t>SEMAPHORES</a:t>
            </a:r>
            <a:endParaRPr lang="en-IN" sz="3600" dirty="0">
              <a:solidFill>
                <a:srgbClr val="FF6600"/>
              </a:solidFill>
              <a:latin typeface="Aharoni" pitchFamily="2" charset="-79"/>
              <a:cs typeface="Aharoni" pitchFamily="2" charset="-79"/>
            </a:endParaRPr>
          </a:p>
        </p:txBody>
      </p:sp>
    </p:spTree>
    <p:extLst>
      <p:ext uri="{BB962C8B-B14F-4D97-AF65-F5344CB8AC3E}">
        <p14:creationId xmlns:p14="http://schemas.microsoft.com/office/powerpoint/2010/main" val="32923852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472" y="1666528"/>
            <a:ext cx="13249472" cy="4507901"/>
          </a:xfrm>
          <a:prstGeom prst="rect">
            <a:avLst/>
          </a:prstGeom>
        </p:spPr>
        <p:txBody>
          <a:bodyPr wrap="square">
            <a:spAutoFit/>
          </a:bodyPr>
          <a:lstStyle/>
          <a:p>
            <a:pPr>
              <a:lnSpc>
                <a:spcPct val="230000"/>
              </a:lnSpc>
              <a:spcBef>
                <a:spcPts val="400"/>
              </a:spcBef>
              <a:spcAft>
                <a:spcPts val="400"/>
              </a:spcAft>
            </a:pPr>
            <a:r>
              <a:rPr lang="en-US" sz="3200" b="1" dirty="0">
                <a:solidFill>
                  <a:srgbClr val="434343"/>
                </a:solidFill>
                <a:highlight>
                  <a:srgbClr val="FFFFFF"/>
                </a:highlight>
                <a:latin typeface="Arial Black" panose="020B0A04020102020204" pitchFamily="34" charset="0"/>
                <a:ea typeface="Roboto"/>
                <a:cs typeface="Roboto"/>
              </a:rPr>
              <a:t>CLASSIC PROBLEMS OF SYNCHRONIZATION</a:t>
            </a:r>
            <a:endParaRPr lang="en-IN" sz="3600" b="1" dirty="0">
              <a:solidFill>
                <a:srgbClr val="434343"/>
              </a:solidFill>
              <a:latin typeface="Arial" panose="020B0604020202020204" pitchFamily="34" charset="0"/>
            </a:endParaRPr>
          </a:p>
          <a:p>
            <a:pPr algn="just">
              <a:lnSpc>
                <a:spcPct val="150000"/>
              </a:lnSpc>
              <a:spcAft>
                <a:spcPts val="0"/>
              </a:spcAft>
            </a:pPr>
            <a:r>
              <a:rPr lang="en-US" sz="2800" dirty="0">
                <a:solidFill>
                  <a:srgbClr val="000000"/>
                </a:solidFill>
                <a:latin typeface="Arial" panose="020B0604020202020204" pitchFamily="34" charset="0"/>
                <a:ea typeface="Arial" panose="020B0604020202020204" pitchFamily="34" charset="0"/>
              </a:rPr>
              <a:t>Following are some of the classical problem faced while process synchronization in systems where cooperating processes are present.</a:t>
            </a:r>
            <a:endParaRPr lang="en-IN" sz="2800" dirty="0">
              <a:solidFill>
                <a:srgbClr val="000000"/>
              </a:solidFill>
              <a:latin typeface="Arial" panose="020B0604020202020204" pitchFamily="34" charset="0"/>
              <a:ea typeface="Arial" panose="020B0604020202020204" pitchFamily="34" charset="0"/>
            </a:endParaRPr>
          </a:p>
          <a:p>
            <a:pPr algn="just">
              <a:lnSpc>
                <a:spcPct val="150000"/>
              </a:lnSpc>
              <a:spcAft>
                <a:spcPts val="0"/>
              </a:spcAft>
            </a:pPr>
            <a:r>
              <a:rPr lang="en-US" sz="2800" dirty="0">
                <a:solidFill>
                  <a:srgbClr val="000000"/>
                </a:solidFill>
                <a:latin typeface="Arial" panose="020B0604020202020204" pitchFamily="34" charset="0"/>
                <a:ea typeface="Arial" panose="020B0604020202020204" pitchFamily="34" charset="0"/>
              </a:rPr>
              <a:t>1. The Bounded-Buffer problem</a:t>
            </a:r>
            <a:endParaRPr lang="en-IN" sz="2800" dirty="0">
              <a:solidFill>
                <a:srgbClr val="000000"/>
              </a:solidFill>
              <a:latin typeface="Arial" panose="020B0604020202020204" pitchFamily="34" charset="0"/>
              <a:ea typeface="Arial" panose="020B0604020202020204" pitchFamily="34" charset="0"/>
            </a:endParaRPr>
          </a:p>
          <a:p>
            <a:pPr algn="just">
              <a:lnSpc>
                <a:spcPct val="150000"/>
              </a:lnSpc>
              <a:spcAft>
                <a:spcPts val="0"/>
              </a:spcAft>
            </a:pPr>
            <a:r>
              <a:rPr lang="en-US" sz="2800" dirty="0">
                <a:solidFill>
                  <a:srgbClr val="000000"/>
                </a:solidFill>
                <a:latin typeface="Arial" panose="020B0604020202020204" pitchFamily="34" charset="0"/>
                <a:ea typeface="Arial" panose="020B0604020202020204" pitchFamily="34" charset="0"/>
              </a:rPr>
              <a:t>2.  The Reader’s-Writer’s problem</a:t>
            </a:r>
            <a:endParaRPr lang="en-IN" sz="2800" dirty="0">
              <a:solidFill>
                <a:srgbClr val="000000"/>
              </a:solidFill>
              <a:latin typeface="Arial" panose="020B0604020202020204" pitchFamily="34" charset="0"/>
              <a:ea typeface="Arial" panose="020B0604020202020204" pitchFamily="34" charset="0"/>
            </a:endParaRPr>
          </a:p>
          <a:p>
            <a:pPr algn="just">
              <a:lnSpc>
                <a:spcPct val="150000"/>
              </a:lnSpc>
              <a:spcAft>
                <a:spcPts val="0"/>
              </a:spcAft>
            </a:pPr>
            <a:r>
              <a:rPr lang="en-US" sz="2800" dirty="0">
                <a:solidFill>
                  <a:srgbClr val="000000"/>
                </a:solidFill>
                <a:latin typeface="Arial" panose="020B0604020202020204" pitchFamily="34" charset="0"/>
                <a:ea typeface="Arial" panose="020B0604020202020204" pitchFamily="34" charset="0"/>
              </a:rPr>
              <a:t>3. The Dining-Philosophers Problem.</a:t>
            </a:r>
            <a:endParaRPr lang="en-IN" sz="2800" dirty="0">
              <a:solidFill>
                <a:srgbClr val="000000"/>
              </a:solidFill>
              <a:effectLst/>
              <a:latin typeface="Arial" panose="020B0604020202020204" pitchFamily="34" charset="0"/>
              <a:ea typeface="Arial" panose="020B0604020202020204" pitchFamily="34" charset="0"/>
            </a:endParaRPr>
          </a:p>
        </p:txBody>
      </p:sp>
      <p:sp>
        <p:nvSpPr>
          <p:cNvPr id="3" name="TextBox 2"/>
          <p:cNvSpPr txBox="1"/>
          <p:nvPr/>
        </p:nvSpPr>
        <p:spPr>
          <a:xfrm>
            <a:off x="769699" y="154360"/>
            <a:ext cx="10178812" cy="1153073"/>
          </a:xfrm>
          <a:prstGeom prst="rect">
            <a:avLst/>
          </a:prstGeom>
          <a:noFill/>
        </p:spPr>
        <p:txBody>
          <a:bodyPr wrap="none" rtlCol="0">
            <a:spAutoFit/>
          </a:bodyPr>
          <a:lstStyle/>
          <a:p>
            <a:pPr>
              <a:lnSpc>
                <a:spcPct val="230000"/>
              </a:lnSpc>
              <a:spcBef>
                <a:spcPts val="400"/>
              </a:spcBef>
              <a:spcAft>
                <a:spcPts val="400"/>
              </a:spcAft>
            </a:pPr>
            <a:r>
              <a:rPr lang="en-US" sz="3600" dirty="0">
                <a:solidFill>
                  <a:srgbClr val="FF6600"/>
                </a:solidFill>
                <a:latin typeface="Aharoni" pitchFamily="2" charset="-79"/>
                <a:cs typeface="Aharoni" pitchFamily="2" charset="-79"/>
              </a:rPr>
              <a:t>CLASSIC PROBLEMS OF SYNCHRONIZATION</a:t>
            </a:r>
            <a:endParaRPr lang="en-IN" sz="3600" dirty="0">
              <a:solidFill>
                <a:srgbClr val="FF6600"/>
              </a:solidFill>
              <a:latin typeface="Aharoni" pitchFamily="2" charset="-79"/>
              <a:cs typeface="Aharoni" pitchFamily="2" charset="-79"/>
            </a:endParaRPr>
          </a:p>
        </p:txBody>
      </p:sp>
    </p:spTree>
    <p:extLst>
      <p:ext uri="{BB962C8B-B14F-4D97-AF65-F5344CB8AC3E}">
        <p14:creationId xmlns:p14="http://schemas.microsoft.com/office/powerpoint/2010/main" val="12917653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_images/bounded_buff.png"/>
          <p:cNvPicPr/>
          <p:nvPr/>
        </p:nvPicPr>
        <p:blipFill>
          <a:blip r:embed="rId2" cstate="print"/>
          <a:srcRect/>
          <a:stretch>
            <a:fillRect/>
          </a:stretch>
        </p:blipFill>
        <p:spPr bwMode="auto">
          <a:xfrm>
            <a:off x="2634680" y="2170584"/>
            <a:ext cx="8051973" cy="4308752"/>
          </a:xfrm>
          <a:prstGeom prst="rect">
            <a:avLst/>
          </a:prstGeom>
          <a:noFill/>
          <a:ln w="9525">
            <a:noFill/>
            <a:miter lim="800000"/>
            <a:headEnd/>
            <a:tailEnd/>
          </a:ln>
        </p:spPr>
      </p:pic>
      <p:sp>
        <p:nvSpPr>
          <p:cNvPr id="2" name="Rectangle 1"/>
          <p:cNvSpPr/>
          <p:nvPr/>
        </p:nvSpPr>
        <p:spPr>
          <a:xfrm>
            <a:off x="3642792" y="6131024"/>
            <a:ext cx="7315200" cy="1446550"/>
          </a:xfrm>
          <a:prstGeom prst="rect">
            <a:avLst/>
          </a:prstGeom>
        </p:spPr>
        <p:txBody>
          <a:bodyPr>
            <a:spAutoFit/>
          </a:bodyPr>
          <a:lstStyle/>
          <a:p>
            <a:pPr>
              <a:lnSpc>
                <a:spcPct val="115000"/>
              </a:lnSpc>
              <a:spcAft>
                <a:spcPts val="0"/>
              </a:spcAft>
            </a:pPr>
            <a:r>
              <a:rPr lang="en-US" sz="4000" dirty="0">
                <a:solidFill>
                  <a:srgbClr val="000000"/>
                </a:solidFill>
                <a:latin typeface="Arial" panose="020B0604020202020204" pitchFamily="34" charset="0"/>
                <a:ea typeface="Arial" panose="020B0604020202020204" pitchFamily="34" charset="0"/>
              </a:rPr>
              <a:t> </a:t>
            </a:r>
            <a:endParaRPr lang="en-IN" sz="4000" dirty="0">
              <a:solidFill>
                <a:srgbClr val="000000"/>
              </a:solidFill>
              <a:latin typeface="Arial" panose="020B0604020202020204" pitchFamily="34" charset="0"/>
              <a:ea typeface="Arial" panose="020B0604020202020204" pitchFamily="34" charset="0"/>
            </a:endParaRPr>
          </a:p>
          <a:p>
            <a:pPr algn="ctr">
              <a:lnSpc>
                <a:spcPct val="150000"/>
              </a:lnSpc>
              <a:spcAft>
                <a:spcPts val="0"/>
              </a:spcAft>
            </a:pPr>
            <a:r>
              <a:rPr lang="en-US" sz="2800" b="1" dirty="0">
                <a:solidFill>
                  <a:srgbClr val="C00000"/>
                </a:solidFill>
                <a:latin typeface="Arial" panose="020B0604020202020204" pitchFamily="34" charset="0"/>
                <a:ea typeface="Arial" panose="020B0604020202020204" pitchFamily="34" charset="0"/>
              </a:rPr>
              <a:t>Figure: The Bounded Buffer Problem</a:t>
            </a:r>
            <a:endParaRPr lang="en-IN" sz="4000" dirty="0">
              <a:solidFill>
                <a:srgbClr val="000000"/>
              </a:solidFill>
              <a:effectLst/>
              <a:latin typeface="Arial" panose="020B0604020202020204" pitchFamily="34" charset="0"/>
              <a:ea typeface="Arial" panose="020B0604020202020204" pitchFamily="34" charset="0"/>
            </a:endParaRPr>
          </a:p>
        </p:txBody>
      </p:sp>
      <p:sp>
        <p:nvSpPr>
          <p:cNvPr id="5" name="TextBox 4"/>
          <p:cNvSpPr txBox="1"/>
          <p:nvPr/>
        </p:nvSpPr>
        <p:spPr>
          <a:xfrm>
            <a:off x="769699" y="154360"/>
            <a:ext cx="10178812" cy="1153073"/>
          </a:xfrm>
          <a:prstGeom prst="rect">
            <a:avLst/>
          </a:prstGeom>
          <a:noFill/>
        </p:spPr>
        <p:txBody>
          <a:bodyPr wrap="none" rtlCol="0">
            <a:spAutoFit/>
          </a:bodyPr>
          <a:lstStyle/>
          <a:p>
            <a:pPr>
              <a:lnSpc>
                <a:spcPct val="230000"/>
              </a:lnSpc>
              <a:spcBef>
                <a:spcPts val="400"/>
              </a:spcBef>
              <a:spcAft>
                <a:spcPts val="400"/>
              </a:spcAft>
            </a:pPr>
            <a:r>
              <a:rPr lang="en-US" sz="3600" dirty="0">
                <a:solidFill>
                  <a:srgbClr val="FF6600"/>
                </a:solidFill>
                <a:latin typeface="Aharoni" pitchFamily="2" charset="-79"/>
                <a:cs typeface="Aharoni" pitchFamily="2" charset="-79"/>
              </a:rPr>
              <a:t>CLASSIC PROBLEMS OF SYNCHRONIZATION</a:t>
            </a:r>
            <a:endParaRPr lang="en-IN" sz="3600" dirty="0">
              <a:solidFill>
                <a:srgbClr val="FF6600"/>
              </a:solidFill>
              <a:latin typeface="Aharoni" pitchFamily="2" charset="-79"/>
              <a:cs typeface="Aharoni" pitchFamily="2" charset="-79"/>
            </a:endParaRPr>
          </a:p>
        </p:txBody>
      </p:sp>
    </p:spTree>
    <p:extLst>
      <p:ext uri="{BB962C8B-B14F-4D97-AF65-F5344CB8AC3E}">
        <p14:creationId xmlns:p14="http://schemas.microsoft.com/office/powerpoint/2010/main" val="2568792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0464" y="658416"/>
            <a:ext cx="3339376"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REFERENCES</a:t>
            </a:r>
          </a:p>
        </p:txBody>
      </p:sp>
      <p:sp>
        <p:nvSpPr>
          <p:cNvPr id="2" name="Rectangle 1"/>
          <p:cNvSpPr/>
          <p:nvPr/>
        </p:nvSpPr>
        <p:spPr>
          <a:xfrm>
            <a:off x="1554559" y="1280091"/>
            <a:ext cx="12278699" cy="5848524"/>
          </a:xfrm>
          <a:prstGeom prst="rect">
            <a:avLst/>
          </a:prstGeom>
        </p:spPr>
        <p:txBody>
          <a:bodyPr wrap="square">
            <a:spAutoFit/>
          </a:bodyPr>
          <a:lstStyle/>
          <a:p>
            <a:pPr marL="342900" lvl="0" indent="-342900">
              <a:lnSpc>
                <a:spcPct val="150000"/>
              </a:lnSpc>
              <a:buFont typeface="+mj-lt"/>
              <a:buAutoNum type="arabicPeriod"/>
            </a:pPr>
            <a:r>
              <a:rPr lang="en-US" sz="2800" dirty="0">
                <a:latin typeface="+mj-lt"/>
                <a:ea typeface="Times New Roman" panose="02020603050405020304" pitchFamily="18" charset="0"/>
              </a:rPr>
              <a:t>Operating Systems, ABRAHAM SILBERSCHATZ, PETER BAER GALVIN, GREGGAGNE, 7th Edition.</a:t>
            </a:r>
            <a:endParaRPr lang="en-IN" sz="2800" dirty="0">
              <a:latin typeface="+mj-lt"/>
              <a:ea typeface="Times New Roman" panose="02020603050405020304" pitchFamily="18" charset="0"/>
            </a:endParaRPr>
          </a:p>
          <a:p>
            <a:pPr marL="342900" lvl="0" indent="-342900">
              <a:lnSpc>
                <a:spcPct val="150000"/>
              </a:lnSpc>
              <a:spcAft>
                <a:spcPts val="0"/>
              </a:spcAft>
              <a:buFont typeface="+mj-lt"/>
              <a:buAutoNum type="arabicPeriod"/>
            </a:pPr>
            <a:r>
              <a:rPr lang="en-US" sz="2800" u="sng" dirty="0">
                <a:solidFill>
                  <a:srgbClr val="000000"/>
                </a:solidFill>
                <a:latin typeface="+mj-lt"/>
                <a:ea typeface="Arial" panose="020B0604020202020204" pitchFamily="34" charset="0"/>
                <a:hlinkClick r:id="rId2"/>
              </a:rPr>
              <a:t>http://www.studytonight.com/operating-system/process-synchronization</a:t>
            </a:r>
            <a:endParaRPr lang="en-IN" sz="2400" dirty="0">
              <a:solidFill>
                <a:srgbClr val="000000"/>
              </a:solidFill>
              <a:latin typeface="+mj-lt"/>
              <a:ea typeface="Arial" panose="020B0604020202020204" pitchFamily="34" charset="0"/>
            </a:endParaRPr>
          </a:p>
          <a:p>
            <a:pPr marL="342900" lvl="0" indent="-342900">
              <a:lnSpc>
                <a:spcPct val="150000"/>
              </a:lnSpc>
              <a:spcAft>
                <a:spcPts val="0"/>
              </a:spcAft>
              <a:buFont typeface="+mj-lt"/>
              <a:buAutoNum type="arabicPeriod"/>
            </a:pPr>
            <a:r>
              <a:rPr lang="en-US" sz="2800" u="sng" dirty="0">
                <a:solidFill>
                  <a:srgbClr val="000000"/>
                </a:solidFill>
                <a:latin typeface="+mj-lt"/>
                <a:ea typeface="Arial" panose="020B0604020202020204" pitchFamily="34" charset="0"/>
                <a:hlinkClick r:id="rId3"/>
              </a:rPr>
              <a:t>https://www.cs.uic.edu/~jbell/CourseNotes/OperatingSystems/5_Synchronization.html</a:t>
            </a:r>
            <a:endParaRPr lang="en-IN" sz="2400" dirty="0">
              <a:solidFill>
                <a:srgbClr val="000000"/>
              </a:solidFill>
              <a:latin typeface="+mj-lt"/>
              <a:ea typeface="Arial" panose="020B0604020202020204" pitchFamily="34" charset="0"/>
            </a:endParaRPr>
          </a:p>
          <a:p>
            <a:pPr marL="342900" lvl="0" indent="-342900">
              <a:lnSpc>
                <a:spcPct val="150000"/>
              </a:lnSpc>
              <a:spcAft>
                <a:spcPts val="0"/>
              </a:spcAft>
              <a:buFont typeface="+mj-lt"/>
              <a:buAutoNum type="arabicPeriod"/>
            </a:pPr>
            <a:r>
              <a:rPr lang="en-US" sz="2800" u="sng" dirty="0">
                <a:solidFill>
                  <a:srgbClr val="000000"/>
                </a:solidFill>
                <a:latin typeface="+mj-lt"/>
                <a:ea typeface="Arial" panose="020B0604020202020204" pitchFamily="34" charset="0"/>
                <a:hlinkClick r:id="rId4"/>
              </a:rPr>
              <a:t>https://www.cs.mtu.edu/~shene/NSF-3/e-Book/SEMA/TM-example-buffer.html</a:t>
            </a:r>
            <a:endParaRPr lang="en-IN" sz="2400" dirty="0">
              <a:solidFill>
                <a:srgbClr val="000000"/>
              </a:solidFill>
              <a:latin typeface="+mj-lt"/>
              <a:ea typeface="Arial" panose="020B0604020202020204" pitchFamily="34" charset="0"/>
            </a:endParaRPr>
          </a:p>
          <a:p>
            <a:pPr marL="342900" lvl="0" indent="-342900">
              <a:lnSpc>
                <a:spcPct val="150000"/>
              </a:lnSpc>
              <a:spcAft>
                <a:spcPts val="0"/>
              </a:spcAft>
              <a:buFont typeface="+mj-lt"/>
              <a:buAutoNum type="arabicPeriod"/>
            </a:pPr>
            <a:r>
              <a:rPr lang="en-US" sz="2800" u="sng" dirty="0">
                <a:solidFill>
                  <a:srgbClr val="000000"/>
                </a:solidFill>
                <a:latin typeface="+mj-lt"/>
                <a:ea typeface="Arial" panose="020B0604020202020204" pitchFamily="34" charset="0"/>
                <a:hlinkClick r:id="rId5"/>
              </a:rPr>
              <a:t>https://en.wikibooks.org/wiki/Operating_System_Design/Processes/Semaphores</a:t>
            </a:r>
            <a:endParaRPr lang="en-IN" sz="2400" dirty="0">
              <a:solidFill>
                <a:srgbClr val="000000"/>
              </a:solidFill>
              <a:latin typeface="+mj-lt"/>
              <a:ea typeface="Arial" panose="020B0604020202020204" pitchFamily="34" charset="0"/>
            </a:endParaRPr>
          </a:p>
          <a:p>
            <a:pPr marL="342900" lvl="0" indent="-342900">
              <a:lnSpc>
                <a:spcPct val="150000"/>
              </a:lnSpc>
              <a:spcAft>
                <a:spcPts val="0"/>
              </a:spcAft>
              <a:buFont typeface="+mj-lt"/>
              <a:buAutoNum type="arabicPeriod"/>
            </a:pPr>
            <a:r>
              <a:rPr lang="en-US" sz="2800" u="sng" dirty="0">
                <a:solidFill>
                  <a:srgbClr val="000000"/>
                </a:solidFill>
                <a:latin typeface="+mj-lt"/>
                <a:ea typeface="Arial" panose="020B0604020202020204" pitchFamily="34" charset="0"/>
                <a:hlinkClick r:id="rId6"/>
              </a:rPr>
              <a:t>http://www.studytonight.com/operating-system/deadlocks</a:t>
            </a:r>
            <a:endParaRPr lang="en-IN" sz="2400" dirty="0">
              <a:solidFill>
                <a:srgbClr val="000000"/>
              </a:solidFill>
              <a:latin typeface="+mj-lt"/>
              <a:ea typeface="Arial" panose="020B0604020202020204" pitchFamily="34" charset="0"/>
            </a:endParaRPr>
          </a:p>
          <a:p>
            <a:pPr marL="342900" lvl="0" indent="-342900">
              <a:lnSpc>
                <a:spcPct val="150000"/>
              </a:lnSpc>
              <a:spcAft>
                <a:spcPts val="0"/>
              </a:spcAft>
              <a:buFont typeface="+mj-lt"/>
              <a:buAutoNum type="arabicPeriod"/>
            </a:pPr>
            <a:r>
              <a:rPr lang="en-US" sz="2800" u="sng" dirty="0">
                <a:solidFill>
                  <a:srgbClr val="000000"/>
                </a:solidFill>
                <a:latin typeface="+mj-lt"/>
                <a:ea typeface="Arial" panose="020B0604020202020204" pitchFamily="34" charset="0"/>
                <a:hlinkClick r:id="rId7"/>
              </a:rPr>
              <a:t>http://faculty.salina.k-state.edu/tim/ossg/IPC_sync/bounded_buffer.html</a:t>
            </a:r>
            <a:endParaRPr lang="en-IN" sz="2400" dirty="0">
              <a:solidFill>
                <a:srgbClr val="000000"/>
              </a:solidFill>
              <a:effectLst/>
              <a:latin typeface="+mj-lt"/>
              <a:ea typeface="Arial" panose="020B0604020202020204" pitchFamily="34" charset="0"/>
            </a:endParaRPr>
          </a:p>
        </p:txBody>
      </p:sp>
    </p:spTree>
    <p:extLst>
      <p:ext uri="{BB962C8B-B14F-4D97-AF65-F5344CB8AC3E}">
        <p14:creationId xmlns:p14="http://schemas.microsoft.com/office/powerpoint/2010/main" val="5772349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1664" y="3250704"/>
            <a:ext cx="12618720" cy="1590676"/>
          </a:xfrm>
        </p:spPr>
        <p:txBody>
          <a:bodyPr/>
          <a:lstStyle/>
          <a:p>
            <a:endParaRPr lang="en-US"/>
          </a:p>
        </p:txBody>
      </p:sp>
    </p:spTree>
    <p:extLst>
      <p:ext uri="{BB962C8B-B14F-4D97-AF65-F5344CB8AC3E}">
        <p14:creationId xmlns:p14="http://schemas.microsoft.com/office/powerpoint/2010/main" val="2241856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33405" y="660686"/>
            <a:ext cx="4536503" cy="1005842"/>
          </a:xfrm>
          <a:prstGeom prst="rect">
            <a:avLst/>
          </a:prstGeom>
        </p:spPr>
        <p:txBody>
          <a:bodyPr/>
          <a:lstStyle/>
          <a:p>
            <a:r>
              <a:rPr lang="en-US" b="1" dirty="0"/>
              <a:t>Reference Books:</a:t>
            </a:r>
            <a:endParaRPr lang="en-IN" dirty="0"/>
          </a:p>
        </p:txBody>
      </p:sp>
      <p:sp>
        <p:nvSpPr>
          <p:cNvPr id="9" name="Text Placeholder 8"/>
          <p:cNvSpPr>
            <a:spLocks noGrp="1"/>
          </p:cNvSpPr>
          <p:nvPr>
            <p:ph type="body" sz="quarter" idx="4294967295"/>
          </p:nvPr>
        </p:nvSpPr>
        <p:spPr>
          <a:xfrm>
            <a:off x="618456" y="1666528"/>
            <a:ext cx="12961441" cy="5184576"/>
          </a:xfrm>
          <a:prstGeom prst="rect">
            <a:avLst/>
          </a:prstGeom>
        </p:spPr>
        <p:txBody>
          <a:bodyPr/>
          <a:lstStyle/>
          <a:p>
            <a:pPr lvl="0"/>
            <a:r>
              <a:rPr lang="en-US" dirty="0"/>
              <a:t>Harvey M. </a:t>
            </a:r>
            <a:r>
              <a:rPr lang="en-US" dirty="0" err="1"/>
              <a:t>Deital</a:t>
            </a:r>
            <a:r>
              <a:rPr lang="en-US" dirty="0"/>
              <a:t>, “Operating Systems”, Third Edition, Pearson Education, 2004.</a:t>
            </a:r>
            <a:endParaRPr lang="en-IN" dirty="0"/>
          </a:p>
          <a:p>
            <a:pPr lvl="0"/>
            <a:r>
              <a:rPr lang="en-US" dirty="0"/>
              <a:t>William Stallings, Operating Systems, Prentice Hall.</a:t>
            </a:r>
            <a:endParaRPr lang="en-IN" dirty="0"/>
          </a:p>
          <a:p>
            <a:pPr lvl="0"/>
            <a:r>
              <a:rPr lang="en-US" dirty="0"/>
              <a:t>Daniel P. Bovet, Marco </a:t>
            </a:r>
            <a:r>
              <a:rPr lang="en-US" dirty="0" err="1"/>
              <a:t>Cesati</a:t>
            </a:r>
            <a:r>
              <a:rPr lang="en-US" dirty="0"/>
              <a:t>,”Understanding The Linux Kernel(O'Reilly) “</a:t>
            </a:r>
            <a:endParaRPr lang="en-IN" dirty="0"/>
          </a:p>
          <a:p>
            <a:pPr lvl="0" hangingPunct="0"/>
            <a:r>
              <a:rPr lang="en-US" dirty="0"/>
              <a:t>William  Bo </a:t>
            </a:r>
            <a:r>
              <a:rPr lang="en-US" dirty="0" err="1"/>
              <a:t>Rothwell</a:t>
            </a:r>
            <a:r>
              <a:rPr lang="en-US" dirty="0"/>
              <a:t> ,”Linux for Developers: Jumpstart Your Linux Programming Skills </a:t>
            </a:r>
            <a:endParaRPr lang="en-IN" dirty="0"/>
          </a:p>
          <a:p>
            <a:pPr lvl="0"/>
            <a:r>
              <a:rPr lang="en-US" dirty="0"/>
              <a:t>Ellen </a:t>
            </a:r>
            <a:r>
              <a:rPr lang="en-US" dirty="0" err="1"/>
              <a:t>Siever</a:t>
            </a:r>
            <a:r>
              <a:rPr lang="en-US" dirty="0"/>
              <a:t>, Stephen </a:t>
            </a:r>
            <a:r>
              <a:rPr lang="en-US" dirty="0" err="1"/>
              <a:t>Figgins</a:t>
            </a:r>
            <a:r>
              <a:rPr lang="en-US" dirty="0"/>
              <a:t>, Robert Love, Arnold Robbins, “Linux in a Nutshell”, O'Reilly Media, 6th Ed., 2009.</a:t>
            </a:r>
            <a:endParaRPr lang="en-IN" dirty="0"/>
          </a:p>
          <a:p>
            <a:pPr lvl="0"/>
            <a:r>
              <a:rPr lang="en-US" dirty="0"/>
              <a:t>Neil Matthew, Richard Stones, Alan Cox, “Beginning Linux Programming”, 3rd Ed., 2004. </a:t>
            </a:r>
            <a:endParaRPr lang="en-IN" dirty="0"/>
          </a:p>
        </p:txBody>
      </p:sp>
    </p:spTree>
    <p:extLst>
      <p:ext uri="{BB962C8B-B14F-4D97-AF65-F5344CB8AC3E}">
        <p14:creationId xmlns:p14="http://schemas.microsoft.com/office/powerpoint/2010/main" val="230563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4922" b="12392"/>
          <a:stretch/>
        </p:blipFill>
        <p:spPr>
          <a:xfrm>
            <a:off x="1266528" y="802432"/>
            <a:ext cx="13011150" cy="6048672"/>
          </a:xfrm>
          <a:prstGeom prst="rect">
            <a:avLst/>
          </a:prstGeom>
        </p:spPr>
      </p:pic>
    </p:spTree>
    <p:extLst>
      <p:ext uri="{BB962C8B-B14F-4D97-AF65-F5344CB8AC3E}">
        <p14:creationId xmlns:p14="http://schemas.microsoft.com/office/powerpoint/2010/main" val="1224593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24200"/>
            <a:ext cx="5178029" cy="1590676"/>
          </a:xfrm>
        </p:spPr>
        <p:txBody>
          <a:bodyPr/>
          <a:lstStyle/>
          <a:p>
            <a:r>
              <a:rPr lang="en-IN" sz="4400" dirty="0"/>
              <a:t>QUESTIONS…?</a:t>
            </a:r>
          </a:p>
        </p:txBody>
      </p:sp>
      <p:pic>
        <p:nvPicPr>
          <p:cNvPr id="3" name="Picture 2"/>
          <p:cNvPicPr>
            <a:picLocks noChangeAspect="1"/>
          </p:cNvPicPr>
          <p:nvPr/>
        </p:nvPicPr>
        <p:blipFill rotWithShape="1">
          <a:blip r:embed="rId2"/>
          <a:srcRect b="7313"/>
          <a:stretch/>
        </p:blipFill>
        <p:spPr>
          <a:xfrm>
            <a:off x="6629400" y="1676400"/>
            <a:ext cx="5591175" cy="5715000"/>
          </a:xfrm>
          <a:prstGeom prst="rect">
            <a:avLst/>
          </a:prstGeom>
        </p:spPr>
      </p:pic>
    </p:spTree>
    <p:extLst>
      <p:ext uri="{BB962C8B-B14F-4D97-AF65-F5344CB8AC3E}">
        <p14:creationId xmlns:p14="http://schemas.microsoft.com/office/powerpoint/2010/main" val="3411380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817712" y="2819400"/>
            <a:ext cx="5688632" cy="936104"/>
          </a:xfrm>
        </p:spPr>
        <p:txBody>
          <a:bodyPr/>
          <a:lstStyle/>
          <a:p>
            <a:r>
              <a:rPr lang="en-US" sz="4800" dirty="0">
                <a:latin typeface="Garamond" panose="02020404030301010803" pitchFamily="18" charset="0"/>
              </a:rPr>
              <a:t>Exercise Questions</a:t>
            </a:r>
          </a:p>
        </p:txBody>
      </p:sp>
      <p:sp>
        <p:nvSpPr>
          <p:cNvPr id="9" name="Title 4"/>
          <p:cNvSpPr txBox="1">
            <a:spLocks/>
          </p:cNvSpPr>
          <p:nvPr/>
        </p:nvSpPr>
        <p:spPr bwMode="gray">
          <a:xfrm>
            <a:off x="800779" y="3755504"/>
            <a:ext cx="9721080" cy="936104"/>
          </a:xfrm>
          <a:prstGeom prst="rect">
            <a:avLst/>
          </a:prstGeom>
        </p:spPr>
        <p:txBody>
          <a:bodyPr lIns="109728" tIns="54864" rIns="109728" bIns="54864" anchor="ctr"/>
          <a:lstStyle>
            <a:lvl1pPr algn="ctr" defTabSz="914400" rtl="0" eaLnBrk="1" latinLnBrk="0" hangingPunct="1">
              <a:spcBef>
                <a:spcPct val="0"/>
              </a:spcBef>
              <a:buNone/>
              <a:defRPr sz="9400" b="1" i="0" kern="1200" spc="0">
                <a:solidFill>
                  <a:schemeClr val="tx1"/>
                </a:solidFill>
                <a:latin typeface="Roboto Medium" pitchFamily="2" charset="0"/>
                <a:ea typeface="Roboto Medium" pitchFamily="2" charset="0"/>
                <a:cs typeface="Roboto Medium" pitchFamily="2" charset="0"/>
              </a:defRPr>
            </a:lvl1pPr>
          </a:lstStyle>
          <a:p>
            <a:pPr marL="457200" indent="-457200" algn="l">
              <a:buFont typeface="Arial" panose="020B0604020202020204" pitchFamily="34" charset="0"/>
              <a:buChar char="•"/>
            </a:pPr>
            <a:r>
              <a:rPr lang="en-US" sz="2800" b="0" dirty="0">
                <a:solidFill>
                  <a:prstClr val="black"/>
                </a:solidFill>
                <a:latin typeface="Garamond" panose="02020404030301010803" pitchFamily="18" charset="0"/>
              </a:rPr>
              <a:t>List few operating systems.</a:t>
            </a:r>
          </a:p>
          <a:p>
            <a:pPr marL="457200" indent="-457200" algn="l">
              <a:buFont typeface="Arial" panose="020B0604020202020204" pitchFamily="34" charset="0"/>
              <a:buChar char="•"/>
            </a:pPr>
            <a:r>
              <a:rPr lang="en-US" sz="2800" b="0" dirty="0">
                <a:solidFill>
                  <a:prstClr val="black"/>
                </a:solidFill>
                <a:latin typeface="Garamond" panose="02020404030301010803" pitchFamily="18" charset="0"/>
              </a:rPr>
              <a:t>Programming Language used to develop those OS.</a:t>
            </a:r>
          </a:p>
        </p:txBody>
      </p:sp>
    </p:spTree>
    <p:extLst>
      <p:ext uri="{BB962C8B-B14F-4D97-AF65-F5344CB8AC3E}">
        <p14:creationId xmlns:p14="http://schemas.microsoft.com/office/powerpoint/2010/main" val="4281874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UNIT -1 </a:t>
            </a:r>
          </a:p>
        </p:txBody>
      </p:sp>
      <p:sp>
        <p:nvSpPr>
          <p:cNvPr id="6" name="Text Placeholder 5"/>
          <p:cNvSpPr>
            <a:spLocks noGrp="1"/>
          </p:cNvSpPr>
          <p:nvPr>
            <p:ph type="body" sz="quarter" idx="11"/>
          </p:nvPr>
        </p:nvSpPr>
        <p:spPr>
          <a:xfrm>
            <a:off x="1020043" y="4555585"/>
            <a:ext cx="10759653" cy="489584"/>
          </a:xfrm>
        </p:spPr>
        <p:txBody>
          <a:bodyPr/>
          <a:lstStyle/>
          <a:p>
            <a:r>
              <a:rPr lang="en-US" sz="4000" b="1" dirty="0"/>
              <a:t>OPERATING SYSTEM CONCEPTS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762472" y="667251"/>
            <a:ext cx="3672408" cy="1005842"/>
          </a:xfrm>
          <a:prstGeom prst="rect">
            <a:avLst/>
          </a:prstGeom>
        </p:spPr>
        <p:txBody>
          <a:bodyPr/>
          <a:lstStyle/>
          <a:p>
            <a:r>
              <a:rPr lang="en-US" altLang="zh-TW" sz="3600" b="1" dirty="0">
                <a:cs typeface="Aharoni" pitchFamily="2" charset="-79"/>
              </a:rPr>
              <a:t>Operating System</a:t>
            </a:r>
            <a:endParaRPr lang="en-IN" sz="3600" b="1" dirty="0"/>
          </a:p>
        </p:txBody>
      </p:sp>
      <p:sp>
        <p:nvSpPr>
          <p:cNvPr id="9" name="Text Placeholder 8"/>
          <p:cNvSpPr>
            <a:spLocks noGrp="1"/>
          </p:cNvSpPr>
          <p:nvPr>
            <p:ph type="body" sz="quarter" idx="4294967295"/>
          </p:nvPr>
        </p:nvSpPr>
        <p:spPr>
          <a:xfrm>
            <a:off x="618456" y="1666528"/>
            <a:ext cx="12961441" cy="5184576"/>
          </a:xfrm>
          <a:prstGeom prst="rect">
            <a:avLst/>
          </a:prstGeom>
        </p:spPr>
        <p:txBody>
          <a:bodyPr/>
          <a:lstStyle/>
          <a:p>
            <a:pPr algn="just">
              <a:lnSpc>
                <a:spcPct val="150000"/>
              </a:lnSpc>
              <a:buFont typeface="Arial" panose="020B0604020202020204" pitchFamily="34" charset="0"/>
              <a:buChar char="•"/>
            </a:pPr>
            <a:r>
              <a:rPr lang="en-US" altLang="zh-TW" sz="2800" dirty="0"/>
              <a:t>A collection of programs which control the resources of a computer system.</a:t>
            </a:r>
          </a:p>
          <a:p>
            <a:pPr algn="just">
              <a:lnSpc>
                <a:spcPct val="150000"/>
              </a:lnSpc>
              <a:buFont typeface="Arial" panose="020B0604020202020204" pitchFamily="34" charset="0"/>
              <a:buChar char="•"/>
            </a:pPr>
            <a:r>
              <a:rPr lang="en-US" altLang="zh-TW" sz="2800" dirty="0"/>
              <a:t>An interface between the users and the hardware.</a:t>
            </a:r>
          </a:p>
          <a:p>
            <a:pPr algn="just">
              <a:lnSpc>
                <a:spcPct val="150000"/>
              </a:lnSpc>
              <a:buFont typeface="Arial" panose="020B0604020202020204" pitchFamily="34" charset="0"/>
              <a:buChar char="•"/>
            </a:pPr>
            <a:r>
              <a:rPr lang="en-US" altLang="zh-TW" sz="2800" dirty="0"/>
              <a:t>When the computer is on, OS will first load into the main memory.</a:t>
            </a:r>
          </a:p>
          <a:p>
            <a:pPr algn="just">
              <a:lnSpc>
                <a:spcPct val="150000"/>
              </a:lnSpc>
              <a:buFont typeface="Arial" panose="020B0604020202020204" pitchFamily="34" charset="0"/>
              <a:buChar char="•"/>
            </a:pPr>
            <a:r>
              <a:rPr lang="en-US" altLang="zh-TW" sz="2800" dirty="0"/>
              <a:t>System software that manages the computer H/W.</a:t>
            </a:r>
          </a:p>
          <a:p>
            <a:pPr algn="just">
              <a:lnSpc>
                <a:spcPct val="150000"/>
              </a:lnSpc>
              <a:buFont typeface="Arial" panose="020B0604020202020204" pitchFamily="34" charset="0"/>
              <a:buChar char="•"/>
            </a:pPr>
            <a:r>
              <a:rPr lang="en-US" altLang="zh-TW" sz="2800" dirty="0"/>
              <a:t>OS coordinates the individual components of the computer to make the program execute.</a:t>
            </a:r>
          </a:p>
        </p:txBody>
      </p:sp>
    </p:spTree>
    <p:extLst>
      <p:ext uri="{BB962C8B-B14F-4D97-AF65-F5344CB8AC3E}">
        <p14:creationId xmlns:p14="http://schemas.microsoft.com/office/powerpoint/2010/main" val="2890122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36853" y="660686"/>
            <a:ext cx="3816424" cy="1005842"/>
          </a:xfrm>
          <a:prstGeom prst="rect">
            <a:avLst/>
          </a:prstGeom>
        </p:spPr>
        <p:txBody>
          <a:bodyPr/>
          <a:lstStyle/>
          <a:p>
            <a:r>
              <a:rPr lang="en-US" altLang="zh-TW" sz="3200" b="1" dirty="0">
                <a:cs typeface="Aharoni" pitchFamily="2" charset="-79"/>
              </a:rPr>
              <a:t>Operating System</a:t>
            </a:r>
            <a:endParaRPr lang="en-IN" b="1" dirty="0"/>
          </a:p>
        </p:txBody>
      </p:sp>
      <p:sp>
        <p:nvSpPr>
          <p:cNvPr id="9" name="Text Placeholder 8"/>
          <p:cNvSpPr>
            <a:spLocks noGrp="1"/>
          </p:cNvSpPr>
          <p:nvPr>
            <p:ph type="body" sz="quarter" idx="4294967295"/>
          </p:nvPr>
        </p:nvSpPr>
        <p:spPr>
          <a:xfrm>
            <a:off x="618456" y="1666528"/>
            <a:ext cx="12961441" cy="6048672"/>
          </a:xfrm>
          <a:prstGeom prst="rect">
            <a:avLst/>
          </a:prstGeom>
        </p:spPr>
        <p:txBody>
          <a:bodyPr/>
          <a:lstStyle/>
          <a:p>
            <a:pPr>
              <a:buNone/>
            </a:pPr>
            <a:r>
              <a:rPr lang="en-IN" sz="2800" b="1" dirty="0">
                <a:solidFill>
                  <a:srgbClr val="FF6600"/>
                </a:solidFill>
              </a:rPr>
              <a:t> Objectives of Operating System</a:t>
            </a:r>
          </a:p>
          <a:p>
            <a:r>
              <a:rPr lang="en-IN" sz="2800" dirty="0"/>
              <a:t>To make the computer system convenient to use in an efficient manner.</a:t>
            </a:r>
          </a:p>
          <a:p>
            <a:r>
              <a:rPr lang="en-IN" sz="2800" dirty="0"/>
              <a:t>To hide the details of the hardware resources from the users.</a:t>
            </a:r>
          </a:p>
          <a:p>
            <a:r>
              <a:rPr lang="en-IN" sz="2800" dirty="0"/>
              <a:t>To provide users a convenient interface to use the computer system.</a:t>
            </a:r>
          </a:p>
          <a:p>
            <a:r>
              <a:rPr lang="en-IN" sz="2800" dirty="0"/>
              <a:t>To act as an intermediary between the hardware and its users, making it easier for the users to access and use other resources.</a:t>
            </a:r>
          </a:p>
          <a:p>
            <a:r>
              <a:rPr lang="en-IN" sz="2800" dirty="0"/>
              <a:t>To manage the resources of a computer system.</a:t>
            </a:r>
          </a:p>
          <a:p>
            <a:r>
              <a:rPr lang="en-IN" sz="2800" dirty="0"/>
              <a:t>To keep track of who is using which resource, granting resource requests, and mediating conflicting requests from different programs and users.</a:t>
            </a:r>
          </a:p>
          <a:p>
            <a:endParaRPr lang="en-US" altLang="zh-TW" sz="2800" dirty="0"/>
          </a:p>
        </p:txBody>
      </p:sp>
    </p:spTree>
    <p:extLst>
      <p:ext uri="{BB962C8B-B14F-4D97-AF65-F5344CB8AC3E}">
        <p14:creationId xmlns:p14="http://schemas.microsoft.com/office/powerpoint/2010/main" val="2514039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762473" y="676077"/>
            <a:ext cx="3384376" cy="1005842"/>
          </a:xfrm>
          <a:prstGeom prst="rect">
            <a:avLst/>
          </a:prstGeom>
        </p:spPr>
        <p:txBody>
          <a:bodyPr/>
          <a:lstStyle/>
          <a:p>
            <a:r>
              <a:rPr lang="en-US" altLang="zh-TW" sz="3200" b="1" dirty="0">
                <a:cs typeface="Aharoni" pitchFamily="2" charset="-79"/>
              </a:rPr>
              <a:t>Operating System</a:t>
            </a:r>
            <a:endParaRPr lang="en-IN" b="1" dirty="0"/>
          </a:p>
        </p:txBody>
      </p:sp>
      <p:sp>
        <p:nvSpPr>
          <p:cNvPr id="5" name="Rectangle 11"/>
          <p:cNvSpPr txBox="1">
            <a:spLocks noChangeArrowheads="1"/>
          </p:cNvSpPr>
          <p:nvPr/>
        </p:nvSpPr>
        <p:spPr bwMode="gray">
          <a:xfrm>
            <a:off x="873756" y="1599815"/>
            <a:ext cx="10009112" cy="762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200" dirty="0">
                <a:solidFill>
                  <a:srgbClr val="FF6600"/>
                </a:solidFill>
                <a:latin typeface="Aharoni" pitchFamily="2" charset="-79"/>
                <a:cs typeface="Aharoni" pitchFamily="2" charset="-79"/>
              </a:rPr>
              <a:t>Basic functions of the operating system</a:t>
            </a:r>
          </a:p>
        </p:txBody>
      </p:sp>
      <p:sp>
        <p:nvSpPr>
          <p:cNvPr id="6" name="Rectangle 5"/>
          <p:cNvSpPr/>
          <p:nvPr/>
        </p:nvSpPr>
        <p:spPr bwMode="auto">
          <a:xfrm>
            <a:off x="3066728" y="3405931"/>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Memory Management</a:t>
            </a:r>
          </a:p>
        </p:txBody>
      </p:sp>
      <p:sp>
        <p:nvSpPr>
          <p:cNvPr id="7" name="Rectangle 6"/>
          <p:cNvSpPr/>
          <p:nvPr/>
        </p:nvSpPr>
        <p:spPr bwMode="auto">
          <a:xfrm>
            <a:off x="5659016" y="3405931"/>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Processor Management</a:t>
            </a:r>
          </a:p>
        </p:txBody>
      </p:sp>
      <p:sp>
        <p:nvSpPr>
          <p:cNvPr id="10" name="Rectangle 9"/>
          <p:cNvSpPr/>
          <p:nvPr/>
        </p:nvSpPr>
        <p:spPr bwMode="auto">
          <a:xfrm>
            <a:off x="8395320" y="3405931"/>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Device Management</a:t>
            </a:r>
          </a:p>
        </p:txBody>
      </p:sp>
      <p:sp>
        <p:nvSpPr>
          <p:cNvPr id="11" name="Rectangle 10"/>
          <p:cNvSpPr/>
          <p:nvPr/>
        </p:nvSpPr>
        <p:spPr bwMode="auto">
          <a:xfrm>
            <a:off x="3073813" y="4918099"/>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File Management</a:t>
            </a:r>
          </a:p>
        </p:txBody>
      </p:sp>
      <p:sp>
        <p:nvSpPr>
          <p:cNvPr id="12" name="Rectangle 11"/>
          <p:cNvSpPr/>
          <p:nvPr/>
        </p:nvSpPr>
        <p:spPr bwMode="auto">
          <a:xfrm>
            <a:off x="5731024" y="4920941"/>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IN" sz="2400" b="0" i="0" u="none" strike="noStrike" cap="none" normalizeH="0" baseline="0" dirty="0">
              <a:ln>
                <a:noFill/>
              </a:ln>
              <a:solidFill>
                <a:schemeClr val="bg1"/>
              </a:solidFill>
              <a:effectLst/>
              <a:latin typeface="Shruti" pitchFamily="34" charset="0"/>
              <a:cs typeface="Shrut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Security</a:t>
            </a:r>
          </a:p>
        </p:txBody>
      </p:sp>
      <p:sp>
        <p:nvSpPr>
          <p:cNvPr id="13" name="Rectangle 12"/>
          <p:cNvSpPr/>
          <p:nvPr/>
        </p:nvSpPr>
        <p:spPr bwMode="auto">
          <a:xfrm>
            <a:off x="8395320" y="4906888"/>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000" b="0" i="0" u="none" strike="noStrike" cap="none" normalizeH="0" baseline="0" dirty="0">
                <a:ln>
                  <a:noFill/>
                </a:ln>
                <a:solidFill>
                  <a:schemeClr val="bg1"/>
                </a:solidFill>
                <a:effectLst/>
                <a:latin typeface="Shruti" pitchFamily="34" charset="0"/>
                <a:cs typeface="Shruti" pitchFamily="34" charset="0"/>
              </a:rPr>
              <a:t>Control over System Performance</a:t>
            </a:r>
          </a:p>
        </p:txBody>
      </p:sp>
      <p:sp>
        <p:nvSpPr>
          <p:cNvPr id="14" name="Rectangle 13"/>
          <p:cNvSpPr/>
          <p:nvPr/>
        </p:nvSpPr>
        <p:spPr bwMode="auto">
          <a:xfrm>
            <a:off x="3055593" y="6430267"/>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Job  Accounting</a:t>
            </a:r>
          </a:p>
        </p:txBody>
      </p:sp>
      <p:sp>
        <p:nvSpPr>
          <p:cNvPr id="15" name="Rectangle 14"/>
          <p:cNvSpPr/>
          <p:nvPr/>
        </p:nvSpPr>
        <p:spPr bwMode="auto">
          <a:xfrm>
            <a:off x="5766709" y="6430267"/>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Error Detecting Aids</a:t>
            </a:r>
          </a:p>
        </p:txBody>
      </p:sp>
      <p:sp>
        <p:nvSpPr>
          <p:cNvPr id="16" name="Rectangle 15"/>
          <p:cNvSpPr/>
          <p:nvPr/>
        </p:nvSpPr>
        <p:spPr bwMode="auto">
          <a:xfrm>
            <a:off x="8395320" y="6425759"/>
            <a:ext cx="2232248"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000" b="0" i="0" u="none" strike="noStrike" cap="none" normalizeH="0" baseline="0" dirty="0">
                <a:ln>
                  <a:noFill/>
                </a:ln>
                <a:solidFill>
                  <a:schemeClr val="bg1"/>
                </a:solidFill>
                <a:effectLst/>
                <a:latin typeface="Shruti" pitchFamily="34" charset="0"/>
                <a:cs typeface="Shruti" pitchFamily="34" charset="0"/>
              </a:rPr>
              <a:t>Coordination b/w other software and users</a:t>
            </a:r>
          </a:p>
        </p:txBody>
      </p:sp>
    </p:spTree>
    <p:extLst>
      <p:ext uri="{BB962C8B-B14F-4D97-AF65-F5344CB8AC3E}">
        <p14:creationId xmlns:p14="http://schemas.microsoft.com/office/powerpoint/2010/main" val="195732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18456" y="628945"/>
            <a:ext cx="3888431" cy="1005842"/>
          </a:xfrm>
          <a:prstGeom prst="rect">
            <a:avLst/>
          </a:prstGeom>
        </p:spPr>
        <p:txBody>
          <a:bodyPr/>
          <a:lstStyle/>
          <a:p>
            <a:r>
              <a:rPr lang="en-US" altLang="zh-TW" sz="3200" b="1" dirty="0">
                <a:cs typeface="Aharoni" pitchFamily="2" charset="-79"/>
              </a:rPr>
              <a:t>Operating System</a:t>
            </a:r>
            <a:endParaRPr lang="en-IN" b="1" dirty="0"/>
          </a:p>
        </p:txBody>
      </p:sp>
      <p:sp>
        <p:nvSpPr>
          <p:cNvPr id="9" name="Text Placeholder 8"/>
          <p:cNvSpPr>
            <a:spLocks noGrp="1"/>
          </p:cNvSpPr>
          <p:nvPr>
            <p:ph type="body" sz="quarter" idx="4294967295"/>
          </p:nvPr>
        </p:nvSpPr>
        <p:spPr>
          <a:xfrm>
            <a:off x="618456" y="1666528"/>
            <a:ext cx="12961441" cy="6048672"/>
          </a:xfrm>
          <a:prstGeom prst="rect">
            <a:avLst/>
          </a:prstGeom>
        </p:spPr>
        <p:txBody>
          <a:bodyPr/>
          <a:lstStyle/>
          <a:p>
            <a:pPr>
              <a:buNone/>
            </a:pPr>
            <a:r>
              <a:rPr lang="en-IN" sz="2800" b="1" dirty="0">
                <a:solidFill>
                  <a:srgbClr val="FF6600"/>
                </a:solidFill>
                <a:latin typeface="+mj-lt"/>
              </a:rPr>
              <a:t> </a:t>
            </a:r>
            <a:r>
              <a:rPr lang="en-US" altLang="zh-TW" sz="2800" dirty="0">
                <a:solidFill>
                  <a:srgbClr val="FF6600"/>
                </a:solidFill>
                <a:latin typeface="+mj-lt"/>
                <a:cs typeface="Aharoni" pitchFamily="2" charset="-79"/>
              </a:rPr>
              <a:t>Other function of Operating System</a:t>
            </a:r>
            <a:endParaRPr lang="en-IN" sz="2800" b="1" dirty="0">
              <a:solidFill>
                <a:srgbClr val="FF6600"/>
              </a:solidFill>
              <a:latin typeface="+mj-lt"/>
            </a:endParaRPr>
          </a:p>
          <a:p>
            <a:pPr>
              <a:lnSpc>
                <a:spcPct val="150000"/>
              </a:lnSpc>
              <a:buFont typeface="Arial" panose="020B0604020202020204" pitchFamily="34" charset="0"/>
              <a:buChar char="•"/>
            </a:pPr>
            <a:r>
              <a:rPr lang="en-US" altLang="zh-TW" sz="2800" dirty="0">
                <a:latin typeface="+mj-lt"/>
              </a:rPr>
              <a:t>Best use of the computer resources</a:t>
            </a:r>
          </a:p>
          <a:p>
            <a:pPr>
              <a:lnSpc>
                <a:spcPct val="150000"/>
              </a:lnSpc>
              <a:buFont typeface="Arial" panose="020B0604020202020204" pitchFamily="34" charset="0"/>
              <a:buChar char="•"/>
            </a:pPr>
            <a:r>
              <a:rPr lang="en-US" altLang="zh-TW" sz="2800" dirty="0">
                <a:latin typeface="+mj-lt"/>
              </a:rPr>
              <a:t>Provide a background for user’s programs to execute</a:t>
            </a:r>
          </a:p>
          <a:p>
            <a:pPr>
              <a:lnSpc>
                <a:spcPct val="150000"/>
              </a:lnSpc>
              <a:buFont typeface="Arial" panose="020B0604020202020204" pitchFamily="34" charset="0"/>
              <a:buChar char="•"/>
            </a:pPr>
            <a:r>
              <a:rPr lang="en-US" altLang="zh-TW" sz="2800" dirty="0">
                <a:latin typeface="+mj-lt"/>
              </a:rPr>
              <a:t>Display and deal with errors when it happens</a:t>
            </a:r>
          </a:p>
          <a:p>
            <a:pPr>
              <a:lnSpc>
                <a:spcPct val="150000"/>
              </a:lnSpc>
              <a:buFont typeface="Arial" panose="020B0604020202020204" pitchFamily="34" charset="0"/>
              <a:buChar char="•"/>
            </a:pPr>
            <a:r>
              <a:rPr lang="en-US" altLang="zh-TW" sz="2800" dirty="0">
                <a:latin typeface="+mj-lt"/>
              </a:rPr>
              <a:t>Act as a communication link between users</a:t>
            </a:r>
          </a:p>
          <a:p>
            <a:pPr>
              <a:lnSpc>
                <a:spcPct val="150000"/>
              </a:lnSpc>
              <a:buFont typeface="Arial" panose="020B0604020202020204" pitchFamily="34" charset="0"/>
              <a:buChar char="•"/>
            </a:pPr>
            <a:r>
              <a:rPr lang="en-US" altLang="zh-TW" sz="2800" dirty="0">
                <a:latin typeface="+mj-lt"/>
              </a:rPr>
              <a:t>System protection</a:t>
            </a:r>
          </a:p>
          <a:p>
            <a:pPr marL="0" indent="0">
              <a:buNone/>
            </a:pPr>
            <a:endParaRPr lang="en-US" altLang="zh-TW" sz="2800" dirty="0">
              <a:latin typeface="+mj-lt"/>
            </a:endParaRPr>
          </a:p>
        </p:txBody>
      </p:sp>
    </p:spTree>
    <p:extLst>
      <p:ext uri="{BB962C8B-B14F-4D97-AF65-F5344CB8AC3E}">
        <p14:creationId xmlns:p14="http://schemas.microsoft.com/office/powerpoint/2010/main" val="3837192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330424" y="660686"/>
            <a:ext cx="5472607" cy="1005842"/>
          </a:xfrm>
          <a:prstGeom prst="rect">
            <a:avLst/>
          </a:prstGeom>
        </p:spPr>
        <p:txBody>
          <a:bodyPr/>
          <a:lstStyle/>
          <a:p>
            <a:r>
              <a:rPr lang="en-US" b="1" dirty="0"/>
              <a:t>Course Objectives:</a:t>
            </a:r>
            <a:endParaRPr lang="en-US" dirty="0"/>
          </a:p>
        </p:txBody>
      </p:sp>
      <p:sp>
        <p:nvSpPr>
          <p:cNvPr id="9" name="Text Placeholder 8"/>
          <p:cNvSpPr>
            <a:spLocks noGrp="1"/>
          </p:cNvSpPr>
          <p:nvPr>
            <p:ph type="body" sz="quarter" idx="4294967295"/>
          </p:nvPr>
        </p:nvSpPr>
        <p:spPr>
          <a:xfrm>
            <a:off x="618456" y="1666528"/>
            <a:ext cx="12961441" cy="5184576"/>
          </a:xfrm>
          <a:prstGeom prst="rect">
            <a:avLst/>
          </a:prstGeom>
        </p:spPr>
        <p:txBody>
          <a:bodyPr/>
          <a:lstStyle/>
          <a:p>
            <a:pPr marL="457200" lvl="0" indent="-457200">
              <a:buFont typeface="Arial" panose="020B0604020202020204" pitchFamily="34" charset="0"/>
              <a:buChar char="•"/>
            </a:pPr>
            <a:r>
              <a:rPr lang="en-US" dirty="0"/>
              <a:t>To relate the operation, implementation and performance of modern operating systems, and the relative merits and suitability of each for complex user applications.</a:t>
            </a:r>
            <a:endParaRPr lang="en-IN" dirty="0"/>
          </a:p>
          <a:p>
            <a:pPr marL="457200" lvl="0" indent="-457200">
              <a:buFont typeface="Arial" panose="020B0604020202020204" pitchFamily="34" charset="0"/>
              <a:buChar char="•"/>
            </a:pPr>
            <a:r>
              <a:rPr lang="en-US" dirty="0"/>
              <a:t>Ability to compare, contrast, and evaluate the key trade-offs between multiple approaches to operating system design, and identifies appropriate design choices when solving real-world problems.</a:t>
            </a:r>
            <a:endParaRPr lang="en-IN" dirty="0"/>
          </a:p>
          <a:p>
            <a:pPr marL="457200" lvl="0" indent="-457200">
              <a:buFont typeface="Arial" panose="020B0604020202020204" pitchFamily="34" charset="0"/>
              <a:buChar char="•"/>
            </a:pPr>
            <a:r>
              <a:rPr lang="en-US" dirty="0"/>
              <a:t>To expose the design of the LINUX operating system.</a:t>
            </a:r>
            <a:endParaRPr lang="en-IN" dirty="0"/>
          </a:p>
          <a:p>
            <a:pPr marL="457200" lvl="0" indent="-457200">
              <a:buFont typeface="Arial" panose="020B0604020202020204" pitchFamily="34" charset="0"/>
              <a:buChar char="•"/>
            </a:pPr>
            <a:r>
              <a:rPr lang="en-US" dirty="0"/>
              <a:t>To illustrate various commands of the LINUX OS.</a:t>
            </a:r>
            <a:endParaRPr lang="en-IN" dirty="0"/>
          </a:p>
          <a:p>
            <a:pPr marL="457200" lvl="0" indent="-457200">
              <a:buFont typeface="Arial" panose="020B0604020202020204" pitchFamily="34" charset="0"/>
              <a:buChar char="•"/>
            </a:pPr>
            <a:r>
              <a:rPr lang="en-US" dirty="0"/>
              <a:t>To demonstrate the different types of filters used in LINUX</a:t>
            </a:r>
            <a:endParaRPr lang="en-IN"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4294967295"/>
          </p:nvPr>
        </p:nvSpPr>
        <p:spPr>
          <a:xfrm>
            <a:off x="3786808" y="2422984"/>
            <a:ext cx="7239000" cy="648072"/>
          </a:xfrm>
          <a:prstGeom prst="rect">
            <a:avLst/>
          </a:prstGeom>
        </p:spPr>
        <p:txBody>
          <a:bodyPr/>
          <a:lstStyle/>
          <a:p>
            <a:pPr>
              <a:buNone/>
            </a:pPr>
            <a:r>
              <a:rPr lang="en-IN" sz="3600" b="1" dirty="0">
                <a:solidFill>
                  <a:srgbClr val="FF6600"/>
                </a:solidFill>
              </a:rPr>
              <a:t> </a:t>
            </a:r>
            <a:r>
              <a:rPr lang="en-US" altLang="zh-TW" sz="3600" dirty="0">
                <a:solidFill>
                  <a:srgbClr val="FF6600"/>
                </a:solidFill>
                <a:latin typeface="Aharoni" pitchFamily="2" charset="-79"/>
                <a:cs typeface="Aharoni" pitchFamily="2" charset="-79"/>
              </a:rPr>
              <a:t>Architecture of Computer System</a:t>
            </a:r>
          </a:p>
          <a:p>
            <a:pPr marL="0" indent="0">
              <a:buNone/>
            </a:pPr>
            <a:endParaRPr lang="en-US" altLang="zh-TW" sz="3600" dirty="0"/>
          </a:p>
        </p:txBody>
      </p:sp>
      <p:grpSp>
        <p:nvGrpSpPr>
          <p:cNvPr id="4" name="Group 12"/>
          <p:cNvGrpSpPr>
            <a:grpSpLocks/>
          </p:cNvGrpSpPr>
          <p:nvPr/>
        </p:nvGrpSpPr>
        <p:grpSpPr bwMode="auto">
          <a:xfrm>
            <a:off x="3786808" y="3394720"/>
            <a:ext cx="7239000" cy="4038600"/>
            <a:chOff x="672" y="1440"/>
            <a:chExt cx="4560" cy="2544"/>
          </a:xfrm>
        </p:grpSpPr>
        <p:sp>
          <p:nvSpPr>
            <p:cNvPr id="5" name="AutoShape 4"/>
            <p:cNvSpPr>
              <a:spLocks noChangeArrowheads="1"/>
            </p:cNvSpPr>
            <p:nvPr/>
          </p:nvSpPr>
          <p:spPr bwMode="auto">
            <a:xfrm rot="10800000" flipH="1">
              <a:off x="672" y="1440"/>
              <a:ext cx="4560" cy="25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9525">
              <a:solidFill>
                <a:schemeClr val="tx1"/>
              </a:solidFill>
              <a:miter lim="800000"/>
              <a:headEnd/>
              <a:tailEnd/>
            </a:ln>
            <a:effectLst/>
          </p:spPr>
          <p:txBody>
            <a:bodyPr wrap="none" anchor="ctr"/>
            <a:lstStyle/>
            <a:p>
              <a:endParaRPr lang="en-IN"/>
            </a:p>
          </p:txBody>
        </p:sp>
        <p:sp>
          <p:nvSpPr>
            <p:cNvPr id="6" name="Line 5"/>
            <p:cNvSpPr>
              <a:spLocks noChangeShapeType="1"/>
            </p:cNvSpPr>
            <p:nvPr/>
          </p:nvSpPr>
          <p:spPr bwMode="auto">
            <a:xfrm>
              <a:off x="1536" y="2016"/>
              <a:ext cx="2824" cy="0"/>
            </a:xfrm>
            <a:prstGeom prst="line">
              <a:avLst/>
            </a:prstGeom>
            <a:noFill/>
            <a:ln w="9525">
              <a:solidFill>
                <a:schemeClr val="tx1"/>
              </a:solidFill>
              <a:round/>
              <a:headEnd/>
              <a:tailEnd/>
            </a:ln>
            <a:effectLst/>
          </p:spPr>
          <p:txBody>
            <a:bodyPr wrap="none" anchor="ctr"/>
            <a:lstStyle/>
            <a:p>
              <a:endParaRPr lang="en-IN"/>
            </a:p>
          </p:txBody>
        </p:sp>
        <p:sp>
          <p:nvSpPr>
            <p:cNvPr id="7" name="Line 6"/>
            <p:cNvSpPr>
              <a:spLocks noChangeShapeType="1"/>
            </p:cNvSpPr>
            <p:nvPr/>
          </p:nvSpPr>
          <p:spPr bwMode="auto">
            <a:xfrm>
              <a:off x="1272" y="2640"/>
              <a:ext cx="3360" cy="0"/>
            </a:xfrm>
            <a:prstGeom prst="line">
              <a:avLst/>
            </a:prstGeom>
            <a:noFill/>
            <a:ln w="9525">
              <a:solidFill>
                <a:schemeClr val="tx1"/>
              </a:solidFill>
              <a:round/>
              <a:headEnd/>
              <a:tailEnd/>
            </a:ln>
            <a:effectLst/>
          </p:spPr>
          <p:txBody>
            <a:bodyPr wrap="none" anchor="ctr"/>
            <a:lstStyle/>
            <a:p>
              <a:endParaRPr lang="en-IN"/>
            </a:p>
          </p:txBody>
        </p:sp>
        <p:sp>
          <p:nvSpPr>
            <p:cNvPr id="10" name="Line 7"/>
            <p:cNvSpPr>
              <a:spLocks noChangeShapeType="1"/>
            </p:cNvSpPr>
            <p:nvPr/>
          </p:nvSpPr>
          <p:spPr bwMode="auto">
            <a:xfrm>
              <a:off x="984" y="3264"/>
              <a:ext cx="3936" cy="0"/>
            </a:xfrm>
            <a:prstGeom prst="line">
              <a:avLst/>
            </a:prstGeom>
            <a:noFill/>
            <a:ln w="9525">
              <a:solidFill>
                <a:schemeClr val="tx1"/>
              </a:solidFill>
              <a:round/>
              <a:headEnd/>
              <a:tailEnd/>
            </a:ln>
            <a:effectLst/>
          </p:spPr>
          <p:txBody>
            <a:bodyPr wrap="none" anchor="ctr"/>
            <a:lstStyle/>
            <a:p>
              <a:endParaRPr lang="en-IN"/>
            </a:p>
          </p:txBody>
        </p:sp>
        <p:sp>
          <p:nvSpPr>
            <p:cNvPr id="11" name="Text Box 8"/>
            <p:cNvSpPr txBox="1">
              <a:spLocks noChangeArrowheads="1"/>
            </p:cNvSpPr>
            <p:nvPr/>
          </p:nvSpPr>
          <p:spPr bwMode="auto">
            <a:xfrm>
              <a:off x="2496" y="1584"/>
              <a:ext cx="1104" cy="288"/>
            </a:xfrm>
            <a:prstGeom prst="rect">
              <a:avLst/>
            </a:prstGeom>
            <a:noFill/>
            <a:ln w="9525">
              <a:noFill/>
              <a:miter lim="800000"/>
              <a:headEnd/>
              <a:tailEnd/>
            </a:ln>
            <a:effectLst/>
          </p:spPr>
          <p:txBody>
            <a:bodyPr>
              <a:spAutoFit/>
            </a:bodyPr>
            <a:lstStyle/>
            <a:p>
              <a:pPr>
                <a:spcBef>
                  <a:spcPct val="50000"/>
                </a:spcBef>
              </a:pPr>
              <a:r>
                <a:rPr lang="en-US" altLang="zh-TW"/>
                <a:t>Hardware</a:t>
              </a:r>
            </a:p>
          </p:txBody>
        </p:sp>
        <p:sp>
          <p:nvSpPr>
            <p:cNvPr id="12" name="Text Box 9"/>
            <p:cNvSpPr txBox="1">
              <a:spLocks noChangeArrowheads="1"/>
            </p:cNvSpPr>
            <p:nvPr/>
          </p:nvSpPr>
          <p:spPr bwMode="auto">
            <a:xfrm>
              <a:off x="2160" y="2208"/>
              <a:ext cx="2112" cy="288"/>
            </a:xfrm>
            <a:prstGeom prst="rect">
              <a:avLst/>
            </a:prstGeom>
            <a:noFill/>
            <a:ln w="9525">
              <a:noFill/>
              <a:miter lim="800000"/>
              <a:headEnd/>
              <a:tailEnd/>
            </a:ln>
            <a:effectLst/>
          </p:spPr>
          <p:txBody>
            <a:bodyPr>
              <a:spAutoFit/>
            </a:bodyPr>
            <a:lstStyle/>
            <a:p>
              <a:pPr>
                <a:spcBef>
                  <a:spcPct val="50000"/>
                </a:spcBef>
              </a:pPr>
              <a:r>
                <a:rPr lang="en-US" altLang="zh-TW"/>
                <a:t>Operating System (OS)</a:t>
              </a:r>
            </a:p>
          </p:txBody>
        </p:sp>
        <p:sp>
          <p:nvSpPr>
            <p:cNvPr id="13" name="Text Box 10"/>
            <p:cNvSpPr txBox="1">
              <a:spLocks noChangeArrowheads="1"/>
            </p:cNvSpPr>
            <p:nvPr/>
          </p:nvSpPr>
          <p:spPr bwMode="auto">
            <a:xfrm>
              <a:off x="1344" y="2784"/>
              <a:ext cx="3264" cy="288"/>
            </a:xfrm>
            <a:prstGeom prst="rect">
              <a:avLst/>
            </a:prstGeom>
            <a:noFill/>
            <a:ln w="9525">
              <a:noFill/>
              <a:miter lim="800000"/>
              <a:headEnd/>
              <a:tailEnd/>
            </a:ln>
            <a:effectLst/>
          </p:spPr>
          <p:txBody>
            <a:bodyPr>
              <a:spAutoFit/>
            </a:bodyPr>
            <a:lstStyle/>
            <a:p>
              <a:pPr>
                <a:spcBef>
                  <a:spcPct val="50000"/>
                </a:spcBef>
              </a:pPr>
              <a:r>
                <a:rPr lang="en-US" altLang="zh-TW"/>
                <a:t>Programming Language (e.g. PASCAL)</a:t>
              </a:r>
            </a:p>
          </p:txBody>
        </p:sp>
        <p:sp>
          <p:nvSpPr>
            <p:cNvPr id="14" name="Text Box 11"/>
            <p:cNvSpPr txBox="1">
              <a:spLocks noChangeArrowheads="1"/>
            </p:cNvSpPr>
            <p:nvPr/>
          </p:nvSpPr>
          <p:spPr bwMode="auto">
            <a:xfrm>
              <a:off x="1152" y="3408"/>
              <a:ext cx="3840" cy="288"/>
            </a:xfrm>
            <a:prstGeom prst="rect">
              <a:avLst/>
            </a:prstGeom>
            <a:noFill/>
            <a:ln w="9525">
              <a:noFill/>
              <a:miter lim="800000"/>
              <a:headEnd/>
              <a:tailEnd/>
            </a:ln>
            <a:effectLst/>
          </p:spPr>
          <p:txBody>
            <a:bodyPr>
              <a:spAutoFit/>
            </a:bodyPr>
            <a:lstStyle/>
            <a:p>
              <a:pPr>
                <a:spcBef>
                  <a:spcPct val="50000"/>
                </a:spcBef>
              </a:pPr>
              <a:r>
                <a:rPr lang="en-US" altLang="zh-TW"/>
                <a:t>Application Programs (e.g. WORD, EXCEL)</a:t>
              </a:r>
            </a:p>
          </p:txBody>
        </p:sp>
      </p:grpSp>
      <p:sp>
        <p:nvSpPr>
          <p:cNvPr id="1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3007031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gray">
          <a:xfrm>
            <a:off x="1806588" y="1287570"/>
            <a:ext cx="7992888"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200" dirty="0">
                <a:solidFill>
                  <a:srgbClr val="FF6600"/>
                </a:solidFill>
                <a:latin typeface="Aharoni" pitchFamily="2" charset="-79"/>
                <a:cs typeface="Aharoni" pitchFamily="2" charset="-79"/>
              </a:rPr>
              <a:t>Detail Layered View of Computer</a:t>
            </a:r>
          </a:p>
        </p:txBody>
      </p:sp>
      <p:pic>
        <p:nvPicPr>
          <p:cNvPr id="6" name="Picture 4" descr="G:\Computer\CS\Vol_2\cspicture2\13.1-e.jpg"/>
          <p:cNvPicPr>
            <a:picLocks noChangeAspect="1" noChangeArrowheads="1"/>
          </p:cNvPicPr>
          <p:nvPr/>
        </p:nvPicPr>
        <p:blipFill>
          <a:blip r:embed="rId2" cstate="print"/>
          <a:srcRect b="6410"/>
          <a:stretch>
            <a:fillRect/>
          </a:stretch>
        </p:blipFill>
        <p:spPr bwMode="auto">
          <a:xfrm>
            <a:off x="1914600" y="2220506"/>
            <a:ext cx="7100894" cy="4856162"/>
          </a:xfrm>
          <a:prstGeom prst="rect">
            <a:avLst/>
          </a:prstGeom>
          <a:noFill/>
          <a:ln w="9525">
            <a:solidFill>
              <a:srgbClr val="000000"/>
            </a:solidFill>
            <a:miter lim="800000"/>
            <a:headEnd/>
            <a:tailEnd/>
          </a:ln>
          <a:effectLst>
            <a:outerShdw dist="107763" dir="2700000" algn="ctr" rotWithShape="0">
              <a:srgbClr val="808080"/>
            </a:outerShdw>
          </a:effectLst>
        </p:spPr>
      </p:pic>
      <p:cxnSp>
        <p:nvCxnSpPr>
          <p:cNvPr id="7" name="Straight Arrow Connector 6"/>
          <p:cNvCxnSpPr/>
          <p:nvPr/>
        </p:nvCxnSpPr>
        <p:spPr bwMode="auto">
          <a:xfrm flipV="1">
            <a:off x="5803032" y="4194572"/>
            <a:ext cx="4752528" cy="45401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TextBox 9"/>
          <p:cNvSpPr txBox="1"/>
          <p:nvPr/>
        </p:nvSpPr>
        <p:spPr>
          <a:xfrm>
            <a:off x="10555560" y="3883223"/>
            <a:ext cx="2348366" cy="461665"/>
          </a:xfrm>
          <a:prstGeom prst="rect">
            <a:avLst/>
          </a:prstGeom>
          <a:noFill/>
        </p:spPr>
        <p:txBody>
          <a:bodyPr wrap="square" rtlCol="0">
            <a:spAutoFit/>
          </a:bodyPr>
          <a:lstStyle/>
          <a:p>
            <a:r>
              <a:rPr lang="en-US" sz="2400" dirty="0"/>
              <a:t>CPU,MEMORY</a:t>
            </a:r>
            <a:endParaRPr lang="en-IN" sz="2400" dirty="0"/>
          </a:p>
        </p:txBody>
      </p:sp>
      <p:sp>
        <p:nvSpPr>
          <p:cNvPr id="9"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2520158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gray">
          <a:xfrm>
            <a:off x="978496" y="1634787"/>
            <a:ext cx="12302981" cy="762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200" dirty="0">
                <a:solidFill>
                  <a:srgbClr val="FF6600"/>
                </a:solidFill>
                <a:latin typeface="Roboto Medium"/>
                <a:cs typeface="Aharoni" pitchFamily="2" charset="-79"/>
              </a:rPr>
              <a:t>System Software, Application Software and </a:t>
            </a:r>
          </a:p>
          <a:p>
            <a:r>
              <a:rPr lang="en-US" altLang="zh-TW" sz="3200" dirty="0">
                <a:solidFill>
                  <a:srgbClr val="FF6600"/>
                </a:solidFill>
                <a:latin typeface="Roboto Medium"/>
                <a:cs typeface="Aharoni" pitchFamily="2" charset="-79"/>
              </a:rPr>
              <a:t>Driver Programs</a:t>
            </a:r>
          </a:p>
        </p:txBody>
      </p:sp>
      <p:sp>
        <p:nvSpPr>
          <p:cNvPr id="6" name="Rectangle 2"/>
          <p:cNvSpPr txBox="1">
            <a:spLocks noChangeArrowheads="1"/>
          </p:cNvSpPr>
          <p:nvPr/>
        </p:nvSpPr>
        <p:spPr>
          <a:xfrm>
            <a:off x="978496" y="2602632"/>
            <a:ext cx="12511384" cy="453650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5763" indent="-385763">
              <a:lnSpc>
                <a:spcPct val="90000"/>
              </a:lnSpc>
            </a:pPr>
            <a:r>
              <a:rPr lang="en-US" altLang="zh-CN" sz="2400" dirty="0">
                <a:solidFill>
                  <a:srgbClr val="C00000"/>
                </a:solidFill>
                <a:latin typeface="+mj-lt"/>
              </a:rPr>
              <a:t>System Software- </a:t>
            </a:r>
            <a:r>
              <a:rPr lang="en-US" altLang="zh-CN" sz="2800" dirty="0">
                <a:latin typeface="+mj-lt"/>
              </a:rPr>
              <a:t>Performs essential operation tasks</a:t>
            </a:r>
            <a:endParaRPr lang="zh-CN" altLang="en-US" sz="2800" dirty="0">
              <a:latin typeface="+mj-lt"/>
            </a:endParaRPr>
          </a:p>
          <a:p>
            <a:pPr marL="952500" lvl="1" indent="-376238">
              <a:lnSpc>
                <a:spcPct val="90000"/>
              </a:lnSpc>
            </a:pPr>
            <a:r>
              <a:rPr lang="en-US" altLang="zh-CN" sz="2400" dirty="0">
                <a:latin typeface="+mj-lt"/>
              </a:rPr>
              <a:t>Operating system </a:t>
            </a:r>
          </a:p>
          <a:p>
            <a:pPr marL="952500" lvl="1" indent="-376238">
              <a:lnSpc>
                <a:spcPct val="90000"/>
              </a:lnSpc>
            </a:pPr>
            <a:r>
              <a:rPr lang="en-US" altLang="zh-CN" sz="2400" dirty="0">
                <a:latin typeface="+mj-lt"/>
              </a:rPr>
              <a:t>Utility programs</a:t>
            </a:r>
            <a:endParaRPr lang="zh-CN" altLang="en-US" sz="2400" dirty="0">
              <a:latin typeface="+mj-lt"/>
            </a:endParaRPr>
          </a:p>
          <a:p>
            <a:pPr marL="385763" indent="-385763">
              <a:lnSpc>
                <a:spcPct val="90000"/>
              </a:lnSpc>
            </a:pPr>
            <a:r>
              <a:rPr lang="en-US" altLang="zh-CN" sz="2400" dirty="0">
                <a:solidFill>
                  <a:srgbClr val="C00000"/>
                </a:solidFill>
                <a:latin typeface="+mj-lt"/>
              </a:rPr>
              <a:t>Application Software - </a:t>
            </a:r>
            <a:r>
              <a:rPr lang="en-US" altLang="zh-CN" sz="2800" dirty="0">
                <a:latin typeface="+mj-lt"/>
              </a:rPr>
              <a:t>Performs specific tasks for users</a:t>
            </a:r>
          </a:p>
          <a:p>
            <a:pPr marL="952500" lvl="1" indent="-376238">
              <a:lnSpc>
                <a:spcPct val="90000"/>
              </a:lnSpc>
            </a:pPr>
            <a:r>
              <a:rPr lang="en-US" altLang="zh-CN" sz="2400" dirty="0">
                <a:latin typeface="+mj-lt"/>
              </a:rPr>
              <a:t>Business application</a:t>
            </a:r>
          </a:p>
          <a:p>
            <a:pPr marL="952500" lvl="1" indent="-376238">
              <a:lnSpc>
                <a:spcPct val="90000"/>
              </a:lnSpc>
            </a:pPr>
            <a:r>
              <a:rPr lang="en-US" altLang="zh-CN" sz="2400" dirty="0">
                <a:latin typeface="+mj-lt"/>
              </a:rPr>
              <a:t>Communications application</a:t>
            </a:r>
          </a:p>
          <a:p>
            <a:pPr marL="952500" lvl="1" indent="-376238">
              <a:lnSpc>
                <a:spcPct val="90000"/>
              </a:lnSpc>
            </a:pPr>
            <a:r>
              <a:rPr lang="en-US" altLang="zh-CN" sz="2400" dirty="0">
                <a:latin typeface="+mj-lt"/>
              </a:rPr>
              <a:t>Multimedia application</a:t>
            </a:r>
          </a:p>
          <a:p>
            <a:pPr marL="952500" lvl="1" indent="-376238">
              <a:lnSpc>
                <a:spcPct val="90000"/>
              </a:lnSpc>
            </a:pPr>
            <a:r>
              <a:rPr lang="en-US" altLang="zh-CN" sz="2400" dirty="0">
                <a:latin typeface="+mj-lt"/>
              </a:rPr>
              <a:t>Entertainment and educational software</a:t>
            </a:r>
            <a:endParaRPr lang="zh-CN" altLang="en-US" sz="2400" dirty="0">
              <a:latin typeface="+mj-lt"/>
            </a:endParaRPr>
          </a:p>
          <a:p>
            <a:pPr marL="385763" indent="-385763">
              <a:lnSpc>
                <a:spcPct val="90000"/>
              </a:lnSpc>
            </a:pPr>
            <a:r>
              <a:rPr lang="en-US" altLang="zh-CN" sz="2400" dirty="0">
                <a:solidFill>
                  <a:srgbClr val="C00000"/>
                </a:solidFill>
                <a:latin typeface="+mj-lt"/>
              </a:rPr>
              <a:t>Driver Programs </a:t>
            </a:r>
            <a:r>
              <a:rPr lang="en-US" altLang="zh-CN" sz="2400" dirty="0">
                <a:latin typeface="+mj-lt"/>
              </a:rPr>
              <a:t>(Device Driver)</a:t>
            </a:r>
            <a:endParaRPr lang="zh-CN" altLang="en-US" sz="2800" dirty="0">
              <a:latin typeface="+mj-lt"/>
            </a:endParaRPr>
          </a:p>
          <a:p>
            <a:pPr marL="952500" lvl="1" indent="-376238">
              <a:lnSpc>
                <a:spcPct val="90000"/>
              </a:lnSpc>
            </a:pPr>
            <a:r>
              <a:rPr lang="en-US" altLang="zh-CN" sz="2400" dirty="0">
                <a:latin typeface="+mj-lt"/>
              </a:rPr>
              <a:t>small program that allows a specific input or output device to communicate with the rest of the computer system</a:t>
            </a:r>
            <a:endParaRPr lang="zh-CN" altLang="en-US" sz="2400" dirty="0">
              <a:latin typeface="+mj-lt"/>
            </a:endParaRPr>
          </a:p>
        </p:txBody>
      </p:sp>
      <p:sp>
        <p:nvSpPr>
          <p:cNvPr id="7"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4198234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832249" y="1674168"/>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a:solidFill>
                  <a:srgbClr val="FF6600"/>
                </a:solidFill>
                <a:latin typeface="Aharoni" pitchFamily="2" charset="-79"/>
                <a:cs typeface="Aharoni" pitchFamily="2" charset="-79"/>
              </a:rPr>
              <a:t> </a:t>
            </a:r>
            <a:r>
              <a:rPr lang="en-US" altLang="zh-TW">
                <a:solidFill>
                  <a:srgbClr val="FF6600"/>
                </a:solidFill>
                <a:latin typeface="Aharoni" pitchFamily="2" charset="-79"/>
                <a:cs typeface="Aharoni" pitchFamily="2" charset="-79"/>
              </a:rPr>
              <a:t>3</a:t>
            </a:r>
            <a:r>
              <a:rPr lang="en-US" altLang="zh-TW" sz="3600">
                <a:solidFill>
                  <a:srgbClr val="FF6600"/>
                </a:solidFill>
                <a:latin typeface="Aharoni" pitchFamily="2" charset="-79"/>
                <a:cs typeface="Aharoni" pitchFamily="2" charset="-79"/>
              </a:rPr>
              <a:t> type of programs</a:t>
            </a:r>
            <a:endParaRPr lang="en-US" altLang="zh-TW" sz="3600" dirty="0">
              <a:solidFill>
                <a:srgbClr val="FF6600"/>
              </a:solidFill>
              <a:latin typeface="Aharoni" pitchFamily="2" charset="-79"/>
              <a:cs typeface="Aharoni" pitchFamily="2" charset="-79"/>
            </a:endParaRPr>
          </a:p>
        </p:txBody>
      </p:sp>
      <p:sp>
        <p:nvSpPr>
          <p:cNvPr id="9" name="Rectangle 3"/>
          <p:cNvSpPr txBox="1">
            <a:spLocks noChangeArrowheads="1"/>
          </p:cNvSpPr>
          <p:nvPr/>
        </p:nvSpPr>
        <p:spPr>
          <a:xfrm>
            <a:off x="832249" y="2802320"/>
            <a:ext cx="7772400" cy="4114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User / application programs</a:t>
            </a:r>
          </a:p>
          <a:p>
            <a:pPr lvl="1"/>
            <a:r>
              <a:rPr lang="en-US" altLang="zh-TW" dirty="0"/>
              <a:t>Programs used by the users to perform a task</a:t>
            </a:r>
          </a:p>
          <a:p>
            <a:r>
              <a:rPr lang="en-US" altLang="zh-TW" dirty="0"/>
              <a:t>System programs</a:t>
            </a:r>
          </a:p>
          <a:p>
            <a:pPr lvl="1"/>
            <a:r>
              <a:rPr lang="en-US" altLang="zh-TW" dirty="0"/>
              <a:t>An interface between user and computer</a:t>
            </a:r>
          </a:p>
          <a:p>
            <a:r>
              <a:rPr lang="en-US" altLang="zh-TW" dirty="0"/>
              <a:t>Driver programs</a:t>
            </a:r>
          </a:p>
          <a:p>
            <a:pPr lvl="1"/>
            <a:r>
              <a:rPr lang="en-US" altLang="zh-TW" dirty="0"/>
              <a:t>Communicate I/O devices with computer</a:t>
            </a:r>
          </a:p>
        </p:txBody>
      </p:sp>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369154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840201" y="1455673"/>
            <a:ext cx="9287544"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200" dirty="0">
                <a:solidFill>
                  <a:srgbClr val="FF6600"/>
                </a:solidFill>
                <a:latin typeface="Aharoni" pitchFamily="2" charset="-79"/>
                <a:cs typeface="Aharoni" pitchFamily="2" charset="-79"/>
              </a:rPr>
              <a:t>Hierarchy of computer software</a:t>
            </a:r>
          </a:p>
        </p:txBody>
      </p:sp>
      <p:pic>
        <p:nvPicPr>
          <p:cNvPr id="5" name="Picture 3"/>
          <p:cNvPicPr>
            <a:picLocks noChangeAspect="1" noChangeArrowheads="1"/>
          </p:cNvPicPr>
          <p:nvPr/>
        </p:nvPicPr>
        <p:blipFill>
          <a:blip r:embed="rId2" cstate="print">
            <a:lum contrast="24000"/>
          </a:blip>
          <a:srcRect/>
          <a:stretch>
            <a:fillRect/>
          </a:stretch>
        </p:blipFill>
        <p:spPr bwMode="auto">
          <a:xfrm>
            <a:off x="2706688" y="2461515"/>
            <a:ext cx="8746976" cy="5188535"/>
          </a:xfrm>
          <a:prstGeom prst="rect">
            <a:avLst/>
          </a:prstGeom>
          <a:noFill/>
          <a:ln w="9525">
            <a:noFill/>
            <a:miter lim="800000"/>
            <a:headEnd/>
            <a:tailEnd/>
          </a:ln>
          <a:effectLst/>
        </p:spPr>
      </p:pic>
      <p:sp>
        <p:nvSpPr>
          <p:cNvPr id="6"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160914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844001" y="2121098"/>
            <a:ext cx="12381376" cy="762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200" dirty="0">
                <a:solidFill>
                  <a:srgbClr val="FF6600"/>
                </a:solidFill>
                <a:latin typeface="Aharoni" pitchFamily="2" charset="-79"/>
                <a:cs typeface="Aharoni" pitchFamily="2" charset="-79"/>
              </a:rPr>
              <a:t>Common Operating Systems and Their Differences</a:t>
            </a:r>
          </a:p>
        </p:txBody>
      </p:sp>
      <p:sp>
        <p:nvSpPr>
          <p:cNvPr id="4" name="Rectangle 3"/>
          <p:cNvSpPr txBox="1">
            <a:spLocks noChangeArrowheads="1"/>
          </p:cNvSpPr>
          <p:nvPr/>
        </p:nvSpPr>
        <p:spPr>
          <a:xfrm>
            <a:off x="1057008" y="2850113"/>
            <a:ext cx="11802807" cy="4114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i="1"/>
          </a:p>
          <a:p>
            <a:r>
              <a:rPr lang="en-US" sz="2800"/>
              <a:t>Network Operating System-supports multiple user</a:t>
            </a:r>
          </a:p>
          <a:p>
            <a:pPr lvl="1"/>
            <a:r>
              <a:rPr lang="en-US" sz="2400"/>
              <a:t>UNIX / Linux / MS Windows2000 Server</a:t>
            </a:r>
          </a:p>
          <a:p>
            <a:pPr lvl="2">
              <a:buFontTx/>
              <a:buNone/>
            </a:pPr>
            <a:endParaRPr lang="en-US" sz="2000"/>
          </a:p>
          <a:p>
            <a:r>
              <a:rPr lang="en-US" sz="2800"/>
              <a:t>Desktop Operating System-supports single user</a:t>
            </a:r>
          </a:p>
          <a:p>
            <a:pPr lvl="1"/>
            <a:r>
              <a:rPr lang="en-US" sz="2400"/>
              <a:t>MS Windows 9X/Me  / Mac OS / DOS</a:t>
            </a:r>
          </a:p>
          <a:p>
            <a:pPr lvl="2">
              <a:buFontTx/>
              <a:buNone/>
            </a:pPr>
            <a:endParaRPr lang="en-US" sz="2000"/>
          </a:p>
          <a:p>
            <a:r>
              <a:rPr lang="en-US" sz="2800"/>
              <a:t>Mobile Operating System</a:t>
            </a:r>
          </a:p>
          <a:p>
            <a:pPr lvl="1"/>
            <a:r>
              <a:rPr lang="en-US" sz="2400"/>
              <a:t>Palm OS and Pocket PC</a:t>
            </a:r>
          </a:p>
          <a:p>
            <a:pPr lvl="1"/>
            <a:endParaRPr lang="en-US" sz="2400" dirty="0"/>
          </a:p>
        </p:txBody>
      </p:sp>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155109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834480" y="1608147"/>
            <a:ext cx="3024336"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Examples</a:t>
            </a:r>
          </a:p>
        </p:txBody>
      </p:sp>
      <p:sp>
        <p:nvSpPr>
          <p:cNvPr id="4" name="Rectangle 3"/>
          <p:cNvSpPr txBox="1">
            <a:spLocks noChangeArrowheads="1"/>
          </p:cNvSpPr>
          <p:nvPr/>
        </p:nvSpPr>
        <p:spPr>
          <a:xfrm>
            <a:off x="834480" y="2737827"/>
            <a:ext cx="11233248" cy="4114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Common operating systems</a:t>
            </a:r>
          </a:p>
          <a:p>
            <a:pPr lvl="1"/>
            <a:r>
              <a:rPr lang="en-US" altLang="zh-TW" dirty="0"/>
              <a:t>WINDOW</a:t>
            </a:r>
          </a:p>
          <a:p>
            <a:pPr lvl="2"/>
            <a:r>
              <a:rPr lang="en-US" altLang="zh-TW" dirty="0"/>
              <a:t>used in IBM compatible microcomputers</a:t>
            </a:r>
          </a:p>
          <a:p>
            <a:pPr lvl="1"/>
            <a:r>
              <a:rPr lang="en-US" altLang="zh-TW" dirty="0"/>
              <a:t>UNIX</a:t>
            </a:r>
          </a:p>
          <a:p>
            <a:pPr lvl="2"/>
            <a:r>
              <a:rPr lang="en-US" altLang="zh-TW" dirty="0"/>
              <a:t>multi-user, multi-tasking OS used in minicomputers and microcomputers</a:t>
            </a:r>
          </a:p>
          <a:p>
            <a:pPr lvl="1"/>
            <a:r>
              <a:rPr lang="en-US" altLang="zh-TW" dirty="0"/>
              <a:t>VAX/VMS</a:t>
            </a:r>
          </a:p>
          <a:p>
            <a:pPr lvl="2"/>
            <a:r>
              <a:rPr lang="en-US" altLang="zh-TW" dirty="0"/>
              <a:t>used in DEC’s VAX series of minicomputers</a:t>
            </a:r>
          </a:p>
        </p:txBody>
      </p:sp>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321061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853954" y="1234480"/>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mj-lt"/>
                <a:cs typeface="Aharoni" pitchFamily="2" charset="-79"/>
              </a:rPr>
              <a:t>DOS interface</a:t>
            </a:r>
          </a:p>
        </p:txBody>
      </p:sp>
      <p:pic>
        <p:nvPicPr>
          <p:cNvPr id="2" name="Picture 1"/>
          <p:cNvPicPr>
            <a:picLocks noChangeAspect="1"/>
          </p:cNvPicPr>
          <p:nvPr/>
        </p:nvPicPr>
        <p:blipFill rotWithShape="1">
          <a:blip r:embed="rId2"/>
          <a:srcRect b="8657"/>
          <a:stretch/>
        </p:blipFill>
        <p:spPr>
          <a:xfrm>
            <a:off x="3847209" y="2239826"/>
            <a:ext cx="10029286" cy="5150586"/>
          </a:xfrm>
          <a:prstGeom prst="rect">
            <a:avLst/>
          </a:prstGeom>
        </p:spPr>
      </p:pic>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3810812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1196752" y="1180482"/>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a:solidFill>
                  <a:srgbClr val="FF6600"/>
                </a:solidFill>
                <a:latin typeface="Aharoni" pitchFamily="2" charset="-79"/>
                <a:cs typeface="Aharoni" pitchFamily="2" charset="-79"/>
              </a:rPr>
              <a:t>GUI </a:t>
            </a:r>
            <a:endParaRPr lang="en-US" altLang="zh-TW" sz="3600" dirty="0">
              <a:solidFill>
                <a:srgbClr val="FF6600"/>
              </a:solidFill>
              <a:latin typeface="Aharoni" pitchFamily="2" charset="-79"/>
              <a:cs typeface="Aharoni" pitchFamily="2" charset="-79"/>
            </a:endParaRPr>
          </a:p>
        </p:txBody>
      </p:sp>
      <p:pic>
        <p:nvPicPr>
          <p:cNvPr id="4" name="Picture 5" descr="http://toastytech.com/guis/win8metro.png"/>
          <p:cNvPicPr>
            <a:picLocks noChangeAspect="1" noChangeArrowheads="1"/>
          </p:cNvPicPr>
          <p:nvPr/>
        </p:nvPicPr>
        <p:blipFill>
          <a:blip r:embed="rId2" cstate="print"/>
          <a:srcRect l="8889" t="5925" r="13333"/>
          <a:stretch>
            <a:fillRect/>
          </a:stretch>
        </p:blipFill>
        <p:spPr bwMode="auto">
          <a:xfrm>
            <a:off x="2994720" y="1594520"/>
            <a:ext cx="6624736" cy="5402314"/>
          </a:xfrm>
          <a:prstGeom prst="rect">
            <a:avLst/>
          </a:prstGeom>
          <a:noFill/>
        </p:spPr>
      </p:pic>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3726502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1247798" y="1333872"/>
            <a:ext cx="9523786"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200" dirty="0">
                <a:solidFill>
                  <a:srgbClr val="FF6600"/>
                </a:solidFill>
                <a:latin typeface="Aharoni" pitchFamily="2" charset="-79"/>
                <a:cs typeface="Aharoni" pitchFamily="2" charset="-79"/>
              </a:rPr>
              <a:t>Different Types of Operating System</a:t>
            </a:r>
          </a:p>
        </p:txBody>
      </p:sp>
      <p:graphicFrame>
        <p:nvGraphicFramePr>
          <p:cNvPr id="4" name="Table 3"/>
          <p:cNvGraphicFramePr>
            <a:graphicFrameLocks noGrp="1"/>
          </p:cNvGraphicFramePr>
          <p:nvPr>
            <p:extLst>
              <p:ext uri="{D42A27DB-BD31-4B8C-83A1-F6EECF244321}">
                <p14:modId xmlns:p14="http://schemas.microsoft.com/office/powerpoint/2010/main" val="1877163483"/>
              </p:ext>
            </p:extLst>
          </p:nvPr>
        </p:nvGraphicFramePr>
        <p:xfrm>
          <a:off x="2130624" y="2242592"/>
          <a:ext cx="8424936" cy="4973320"/>
        </p:xfrm>
        <a:graphic>
          <a:graphicData uri="http://schemas.openxmlformats.org/drawingml/2006/table">
            <a:tbl>
              <a:tblPr firstRow="1" bandRow="1"/>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gridCol w="1404156">
                  <a:extLst>
                    <a:ext uri="{9D8B030D-6E8A-4147-A177-3AD203B41FA5}">
                      <a16:colId xmlns:a16="http://schemas.microsoft.com/office/drawing/2014/main" val="20002"/>
                    </a:ext>
                  </a:extLst>
                </a:gridCol>
                <a:gridCol w="1404156">
                  <a:extLst>
                    <a:ext uri="{9D8B030D-6E8A-4147-A177-3AD203B41FA5}">
                      <a16:colId xmlns:a16="http://schemas.microsoft.com/office/drawing/2014/main" val="20003"/>
                    </a:ext>
                  </a:extLst>
                </a:gridCol>
                <a:gridCol w="1404156">
                  <a:extLst>
                    <a:ext uri="{9D8B030D-6E8A-4147-A177-3AD203B41FA5}">
                      <a16:colId xmlns:a16="http://schemas.microsoft.com/office/drawing/2014/main" val="20004"/>
                    </a:ext>
                  </a:extLst>
                </a:gridCol>
                <a:gridCol w="1404156">
                  <a:extLst>
                    <a:ext uri="{9D8B030D-6E8A-4147-A177-3AD203B41FA5}">
                      <a16:colId xmlns:a16="http://schemas.microsoft.com/office/drawing/2014/main" val="20005"/>
                    </a:ext>
                  </a:extLst>
                </a:gridCol>
              </a:tblGrid>
              <a:tr h="370840">
                <a:tc>
                  <a:txBody>
                    <a:bodyPr/>
                    <a:lstStyle/>
                    <a:p>
                      <a:pPr algn="ctr"/>
                      <a:endParaRPr lang="en-IN" b="1" dirty="0">
                        <a:solidFill>
                          <a:srgbClr val="C00000"/>
                        </a:solidFill>
                        <a:latin typeface="Arial" pitchFamily="34" charset="0"/>
                        <a:cs typeface="Arial" pitchFamily="34" charset="0"/>
                      </a:endParaRPr>
                    </a:p>
                    <a:p>
                      <a:pPr algn="ctr"/>
                      <a:r>
                        <a:rPr lang="en-IN" b="1" dirty="0">
                          <a:solidFill>
                            <a:srgbClr val="C00000"/>
                          </a:solidFill>
                          <a:latin typeface="Arial" pitchFamily="34" charset="0"/>
                          <a:cs typeface="Arial" pitchFamily="34" charset="0"/>
                        </a:rPr>
                        <a:t>UNIX</a:t>
                      </a:r>
                    </a:p>
                  </a:txBody>
                  <a:tcPr>
                    <a:solidFill>
                      <a:srgbClr val="D7CAAD"/>
                    </a:solidFill>
                  </a:tcPr>
                </a:tc>
                <a:tc>
                  <a:txBody>
                    <a:bodyPr/>
                    <a:lstStyle/>
                    <a:p>
                      <a:pPr algn="ctr"/>
                      <a:endParaRPr lang="en-IN" b="1" dirty="0">
                        <a:solidFill>
                          <a:srgbClr val="C00000"/>
                        </a:solidFill>
                        <a:latin typeface="Arial" pitchFamily="34" charset="0"/>
                        <a:cs typeface="Arial" pitchFamily="34" charset="0"/>
                      </a:endParaRPr>
                    </a:p>
                    <a:p>
                      <a:pPr algn="ctr"/>
                      <a:r>
                        <a:rPr lang="en-IN" b="1" dirty="0">
                          <a:solidFill>
                            <a:srgbClr val="C00000"/>
                          </a:solidFill>
                          <a:latin typeface="Arial" pitchFamily="34" charset="0"/>
                          <a:cs typeface="Arial" pitchFamily="34" charset="0"/>
                        </a:rPr>
                        <a:t>DOS</a:t>
                      </a:r>
                    </a:p>
                  </a:txBody>
                  <a:tcPr>
                    <a:solidFill>
                      <a:srgbClr val="D7CAAD"/>
                    </a:solidFill>
                  </a:tcPr>
                </a:tc>
                <a:tc>
                  <a:txBody>
                    <a:bodyPr/>
                    <a:lstStyle/>
                    <a:p>
                      <a:pPr algn="ctr"/>
                      <a:endParaRPr lang="en-IN" b="1" dirty="0">
                        <a:solidFill>
                          <a:srgbClr val="C00000"/>
                        </a:solidFill>
                        <a:latin typeface="Arial" pitchFamily="34" charset="0"/>
                        <a:cs typeface="Arial" pitchFamily="34" charset="0"/>
                      </a:endParaRPr>
                    </a:p>
                    <a:p>
                      <a:pPr algn="ctr"/>
                      <a:r>
                        <a:rPr lang="en-IN" b="1" dirty="0">
                          <a:solidFill>
                            <a:srgbClr val="C00000"/>
                          </a:solidFill>
                          <a:latin typeface="Arial" pitchFamily="34" charset="0"/>
                          <a:cs typeface="Arial" pitchFamily="34" charset="0"/>
                        </a:rPr>
                        <a:t>Mac OS</a:t>
                      </a:r>
                    </a:p>
                  </a:txBody>
                  <a:tcPr>
                    <a:solidFill>
                      <a:srgbClr val="D7CAAD"/>
                    </a:solidFill>
                  </a:tcPr>
                </a:tc>
                <a:tc>
                  <a:txBody>
                    <a:bodyPr/>
                    <a:lstStyle/>
                    <a:p>
                      <a:pPr algn="ctr"/>
                      <a:r>
                        <a:rPr lang="en-IN" b="1" dirty="0">
                          <a:solidFill>
                            <a:srgbClr val="C00000"/>
                          </a:solidFill>
                          <a:latin typeface="Arial" pitchFamily="34" charset="0"/>
                          <a:cs typeface="Arial" pitchFamily="34" charset="0"/>
                        </a:rPr>
                        <a:t>MS Windows</a:t>
                      </a:r>
                    </a:p>
                  </a:txBody>
                  <a:tcPr>
                    <a:solidFill>
                      <a:srgbClr val="D7CAAD"/>
                    </a:solidFill>
                  </a:tcPr>
                </a:tc>
                <a:tc>
                  <a:txBody>
                    <a:bodyPr/>
                    <a:lstStyle/>
                    <a:p>
                      <a:pPr algn="ctr"/>
                      <a:endParaRPr lang="en-IN" b="1" dirty="0">
                        <a:solidFill>
                          <a:srgbClr val="C00000"/>
                        </a:solidFill>
                        <a:latin typeface="Arial" pitchFamily="34" charset="0"/>
                        <a:cs typeface="Arial" pitchFamily="34" charset="0"/>
                      </a:endParaRPr>
                    </a:p>
                    <a:p>
                      <a:pPr algn="ctr"/>
                      <a:r>
                        <a:rPr lang="en-IN" b="1" dirty="0">
                          <a:solidFill>
                            <a:srgbClr val="C00000"/>
                          </a:solidFill>
                          <a:latin typeface="Arial" pitchFamily="34" charset="0"/>
                          <a:cs typeface="Arial" pitchFamily="34" charset="0"/>
                        </a:rPr>
                        <a:t>Linux</a:t>
                      </a:r>
                    </a:p>
                  </a:txBody>
                  <a:tcPr>
                    <a:solidFill>
                      <a:srgbClr val="D7CAAD"/>
                    </a:solidFill>
                  </a:tcPr>
                </a:tc>
                <a:tc>
                  <a:txBody>
                    <a:bodyPr/>
                    <a:lstStyle/>
                    <a:p>
                      <a:pPr algn="ctr"/>
                      <a:r>
                        <a:rPr lang="en-IN" b="1" dirty="0">
                          <a:solidFill>
                            <a:srgbClr val="C00000"/>
                          </a:solidFill>
                          <a:latin typeface="Arial" pitchFamily="34" charset="0"/>
                          <a:cs typeface="Arial" pitchFamily="34" charset="0"/>
                        </a:rPr>
                        <a:t>Palm OS/Pocket PC</a:t>
                      </a:r>
                    </a:p>
                  </a:txBody>
                  <a:tcPr>
                    <a:solidFill>
                      <a:srgbClr val="D7CAAD"/>
                    </a:solidFill>
                  </a:tcPr>
                </a:tc>
                <a:extLst>
                  <a:ext uri="{0D108BD9-81ED-4DB2-BD59-A6C34878D82A}">
                    <a16:rowId xmlns:a16="http://schemas.microsoft.com/office/drawing/2014/main" val="10000"/>
                  </a:ext>
                </a:extLst>
              </a:tr>
              <a:tr h="370840">
                <a:tc>
                  <a:txBody>
                    <a:bodyPr/>
                    <a:lstStyle/>
                    <a:p>
                      <a:pPr algn="ctr"/>
                      <a:r>
                        <a:rPr lang="en-IN" sz="1600" b="1" dirty="0">
                          <a:latin typeface="Arial" pitchFamily="34" charset="0"/>
                          <a:cs typeface="Arial" pitchFamily="34" charset="0"/>
                        </a:rPr>
                        <a:t>Multi-user,</a:t>
                      </a:r>
                      <a:r>
                        <a:rPr lang="en-IN" sz="1600" b="1" baseline="0" dirty="0">
                          <a:latin typeface="Arial" pitchFamily="34" charset="0"/>
                          <a:cs typeface="Arial" pitchFamily="34" charset="0"/>
                        </a:rPr>
                        <a:t> multi-tasking</a:t>
                      </a:r>
                      <a:endParaRPr lang="en-IN" sz="1600" b="1" dirty="0">
                        <a:latin typeface="Arial" pitchFamily="34" charset="0"/>
                        <a:cs typeface="Arial" pitchFamily="34" charset="0"/>
                      </a:endParaRPr>
                    </a:p>
                  </a:txBody>
                  <a:tcPr>
                    <a:solidFill>
                      <a:schemeClr val="accent1">
                        <a:lumMod val="20000"/>
                        <a:lumOff val="80000"/>
                      </a:schemeClr>
                    </a:solidFill>
                  </a:tcPr>
                </a:tc>
                <a:tc>
                  <a:txBody>
                    <a:bodyPr/>
                    <a:lstStyle/>
                    <a:p>
                      <a:pPr algn="ctr"/>
                      <a:r>
                        <a:rPr lang="en-IN" sz="1600" b="1" dirty="0">
                          <a:latin typeface="Arial" pitchFamily="34" charset="0"/>
                          <a:cs typeface="Arial" pitchFamily="34" charset="0"/>
                        </a:rPr>
                        <a:t>Single-user, Single-tasking</a:t>
                      </a:r>
                    </a:p>
                  </a:txBody>
                  <a:tcPr>
                    <a:solidFill>
                      <a:schemeClr val="accent3">
                        <a:lumMod val="95000"/>
                      </a:schemeClr>
                    </a:solidFill>
                  </a:tcPr>
                </a:tc>
                <a:tc>
                  <a:txBody>
                    <a:bodyPr/>
                    <a:lstStyle/>
                    <a:p>
                      <a:pPr algn="ctr"/>
                      <a:r>
                        <a:rPr lang="en-IN" sz="1600" b="1" dirty="0">
                          <a:latin typeface="Arial" pitchFamily="34" charset="0"/>
                          <a:cs typeface="Arial" pitchFamily="34" charset="0"/>
                        </a:rPr>
                        <a:t>Single- user, multi-tasking</a:t>
                      </a: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Single- user, multi-tasking</a:t>
                      </a:r>
                    </a:p>
                    <a:p>
                      <a:pPr algn="ctr"/>
                      <a:endParaRPr lang="en-IN" sz="1600" b="1" dirty="0">
                        <a:latin typeface="Arial" pitchFamily="34" charset="0"/>
                        <a:cs typeface="Arial" pitchFamily="34" charset="0"/>
                      </a:endParaRPr>
                    </a:p>
                  </a:txBody>
                  <a:tcPr>
                    <a:solidFill>
                      <a:srgbClr val="CC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Multi-user,</a:t>
                      </a:r>
                      <a:r>
                        <a:rPr lang="en-IN" sz="1600" b="1" baseline="0" dirty="0">
                          <a:latin typeface="Arial" pitchFamily="34" charset="0"/>
                          <a:cs typeface="Arial" pitchFamily="34" charset="0"/>
                        </a:rPr>
                        <a:t> multi-tasking</a:t>
                      </a:r>
                      <a:endParaRPr lang="en-IN" sz="1600" b="1" dirty="0">
                        <a:latin typeface="Arial" pitchFamily="34" charset="0"/>
                        <a:cs typeface="Arial" pitchFamily="34" charset="0"/>
                      </a:endParaRPr>
                    </a:p>
                    <a:p>
                      <a:pPr algn="ctr"/>
                      <a:endParaRPr lang="en-IN" sz="1600" b="1" dirty="0">
                        <a:latin typeface="Arial" pitchFamily="34" charset="0"/>
                        <a:cs typeface="Arial" pitchFamily="34" charset="0"/>
                      </a:endParaRPr>
                    </a:p>
                  </a:txBody>
                  <a:tcPr>
                    <a:solidFill>
                      <a:srgbClr val="FFCC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Single- user, multi-tasking</a:t>
                      </a:r>
                    </a:p>
                    <a:p>
                      <a:pPr algn="ctr"/>
                      <a:endParaRPr lang="en-IN" sz="1600" b="1" dirty="0">
                        <a:latin typeface="Arial" pitchFamily="34" charset="0"/>
                        <a:cs typeface="Arial" pitchFamily="34" charset="0"/>
                      </a:endParaRPr>
                    </a:p>
                  </a:txBody>
                  <a:tcPr>
                    <a:solidFill>
                      <a:srgbClr val="E4CF76"/>
                    </a:solidFill>
                  </a:tcPr>
                </a:tc>
                <a:extLst>
                  <a:ext uri="{0D108BD9-81ED-4DB2-BD59-A6C34878D82A}">
                    <a16:rowId xmlns:a16="http://schemas.microsoft.com/office/drawing/2014/main" val="10001"/>
                  </a:ext>
                </a:extLst>
              </a:tr>
              <a:tr h="370840">
                <a:tc>
                  <a:txBody>
                    <a:bodyPr/>
                    <a:lstStyle/>
                    <a:p>
                      <a:pPr algn="ctr"/>
                      <a:r>
                        <a:rPr lang="en-IN" sz="1600" b="1" dirty="0">
                          <a:latin typeface="Arial" pitchFamily="34" charset="0"/>
                          <a:cs typeface="Arial" pitchFamily="34" charset="0"/>
                        </a:rPr>
                        <a:t>Command-line user interface</a:t>
                      </a:r>
                    </a:p>
                  </a:txBody>
                  <a:tcP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Command-line user interface</a:t>
                      </a:r>
                    </a:p>
                    <a:p>
                      <a:pPr algn="ctr"/>
                      <a:endParaRPr lang="en-IN" sz="1600" b="1" dirty="0">
                        <a:latin typeface="Arial" pitchFamily="34" charset="0"/>
                        <a:cs typeface="Arial" pitchFamily="34" charset="0"/>
                      </a:endParaRPr>
                    </a:p>
                  </a:txBody>
                  <a:tcPr>
                    <a:solidFill>
                      <a:schemeClr val="accent3">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GUI</a:t>
                      </a:r>
                    </a:p>
                    <a:p>
                      <a:pPr algn="ctr"/>
                      <a:endParaRPr lang="en-IN" sz="1600" b="1" dirty="0">
                        <a:latin typeface="Arial" pitchFamily="34" charset="0"/>
                        <a:cs typeface="Arial" pitchFamily="34"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GUI</a:t>
                      </a:r>
                    </a:p>
                    <a:p>
                      <a:pPr algn="ctr"/>
                      <a:endParaRPr lang="en-IN" sz="1600" b="1" dirty="0">
                        <a:latin typeface="Arial" pitchFamily="34" charset="0"/>
                        <a:cs typeface="Arial" pitchFamily="34" charset="0"/>
                      </a:endParaRPr>
                    </a:p>
                  </a:txBody>
                  <a:tcPr>
                    <a:solidFill>
                      <a:srgbClr val="CC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Command-line user interface, GUI</a:t>
                      </a:r>
                    </a:p>
                  </a:txBody>
                  <a:tcPr>
                    <a:solidFill>
                      <a:srgbClr val="FFCC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GUI</a:t>
                      </a:r>
                    </a:p>
                    <a:p>
                      <a:pPr algn="ctr"/>
                      <a:endParaRPr lang="en-IN" sz="1600" b="1" dirty="0">
                        <a:latin typeface="Arial" pitchFamily="34" charset="0"/>
                        <a:cs typeface="Arial" pitchFamily="34" charset="0"/>
                      </a:endParaRPr>
                    </a:p>
                  </a:txBody>
                  <a:tcPr>
                    <a:solidFill>
                      <a:srgbClr val="E4CF76"/>
                    </a:solidFill>
                  </a:tcPr>
                </a:tc>
                <a:extLst>
                  <a:ext uri="{0D108BD9-81ED-4DB2-BD59-A6C34878D82A}">
                    <a16:rowId xmlns:a16="http://schemas.microsoft.com/office/drawing/2014/main" val="10002"/>
                  </a:ext>
                </a:extLst>
              </a:tr>
              <a:tr h="370840">
                <a:tc>
                  <a:txBody>
                    <a:bodyPr/>
                    <a:lstStyle/>
                    <a:p>
                      <a:pPr algn="ctr"/>
                      <a:r>
                        <a:rPr lang="en-IN" sz="1600" b="1" dirty="0">
                          <a:latin typeface="Arial" pitchFamily="34" charset="0"/>
                          <a:cs typeface="Arial" pitchFamily="34" charset="0"/>
                        </a:rPr>
                        <a:t>UNIX</a:t>
                      </a:r>
                      <a:r>
                        <a:rPr lang="en-IN" sz="1600" b="1" baseline="0" dirty="0">
                          <a:latin typeface="Arial" pitchFamily="34" charset="0"/>
                          <a:cs typeface="Arial" pitchFamily="34" charset="0"/>
                        </a:rPr>
                        <a:t> has several versions but they lack interoperability</a:t>
                      </a:r>
                      <a:endParaRPr lang="en-IN" sz="1600" b="1" dirty="0">
                        <a:latin typeface="Arial" pitchFamily="34" charset="0"/>
                        <a:cs typeface="Arial" pitchFamily="34" charset="0"/>
                      </a:endParaRPr>
                    </a:p>
                  </a:txBody>
                  <a:tcPr>
                    <a:solidFill>
                      <a:schemeClr val="accent1">
                        <a:lumMod val="20000"/>
                        <a:lumOff val="80000"/>
                      </a:schemeClr>
                    </a:solidFill>
                  </a:tcPr>
                </a:tc>
                <a:tc>
                  <a:txBody>
                    <a:bodyPr/>
                    <a:lstStyle/>
                    <a:p>
                      <a:pPr algn="ctr"/>
                      <a:r>
                        <a:rPr lang="en-IN" sz="1600" b="1" dirty="0">
                          <a:latin typeface="Arial" pitchFamily="34" charset="0"/>
                          <a:cs typeface="Arial" pitchFamily="34" charset="0"/>
                        </a:rPr>
                        <a:t>DOS has been replaced by MS Windows</a:t>
                      </a:r>
                      <a:r>
                        <a:rPr lang="en-IN" sz="1600" b="1" baseline="0" dirty="0">
                          <a:latin typeface="Arial" pitchFamily="34" charset="0"/>
                          <a:cs typeface="Arial" pitchFamily="34" charset="0"/>
                        </a:rPr>
                        <a:t> OS</a:t>
                      </a:r>
                      <a:endParaRPr lang="en-IN" sz="1600" b="1" dirty="0">
                        <a:latin typeface="Arial" pitchFamily="34" charset="0"/>
                        <a:cs typeface="Arial" pitchFamily="34" charset="0"/>
                      </a:endParaRPr>
                    </a:p>
                  </a:txBody>
                  <a:tcPr>
                    <a:solidFill>
                      <a:schemeClr val="accent3">
                        <a:lumMod val="95000"/>
                      </a:schemeClr>
                    </a:solidFill>
                  </a:tcPr>
                </a:tc>
                <a:tc>
                  <a:txBody>
                    <a:bodyPr/>
                    <a:lstStyle/>
                    <a:p>
                      <a:pPr algn="ctr"/>
                      <a:r>
                        <a:rPr lang="en-IN" sz="1600" b="1" dirty="0">
                          <a:latin typeface="Arial" pitchFamily="34" charset="0"/>
                          <a:cs typeface="Arial" pitchFamily="34" charset="0"/>
                        </a:rPr>
                        <a:t>Mac OS has easy-to-use GUI</a:t>
                      </a:r>
                    </a:p>
                  </a:txBody>
                  <a:tcPr>
                    <a:solidFill>
                      <a:schemeClr val="accent6">
                        <a:lumMod val="20000"/>
                        <a:lumOff val="80000"/>
                      </a:schemeClr>
                    </a:solidFill>
                  </a:tcPr>
                </a:tc>
                <a:tc>
                  <a:txBody>
                    <a:bodyPr/>
                    <a:lstStyle/>
                    <a:p>
                      <a:pPr algn="ctr"/>
                      <a:r>
                        <a:rPr lang="en-IN" sz="1600" b="1" dirty="0">
                          <a:latin typeface="Arial" pitchFamily="34" charset="0"/>
                          <a:cs typeface="Arial" pitchFamily="34" charset="0"/>
                        </a:rPr>
                        <a:t>The first true MS OS is MS Windows 95</a:t>
                      </a:r>
                    </a:p>
                  </a:txBody>
                  <a:tcPr>
                    <a:solidFill>
                      <a:srgbClr val="CCFFFF"/>
                    </a:solidFill>
                  </a:tcPr>
                </a:tc>
                <a:tc>
                  <a:txBody>
                    <a:bodyPr/>
                    <a:lstStyle/>
                    <a:p>
                      <a:pPr algn="ctr"/>
                      <a:r>
                        <a:rPr lang="en-IN" sz="1600" b="1" dirty="0">
                          <a:latin typeface="Arial" pitchFamily="34" charset="0"/>
                          <a:cs typeface="Arial" pitchFamily="34" charset="0"/>
                        </a:rPr>
                        <a:t>Linux is an open-source</a:t>
                      </a:r>
                      <a:r>
                        <a:rPr lang="en-IN" sz="1600" b="1" baseline="0" dirty="0">
                          <a:latin typeface="Arial" pitchFamily="34" charset="0"/>
                          <a:cs typeface="Arial" pitchFamily="34" charset="0"/>
                        </a:rPr>
                        <a:t> software</a:t>
                      </a:r>
                      <a:endParaRPr lang="en-IN" sz="1600" b="1" dirty="0">
                        <a:latin typeface="Arial" pitchFamily="34" charset="0"/>
                        <a:cs typeface="Arial" pitchFamily="34" charset="0"/>
                      </a:endParaRPr>
                    </a:p>
                  </a:txBody>
                  <a:tcPr>
                    <a:solidFill>
                      <a:srgbClr val="FFCC99"/>
                    </a:solidFill>
                  </a:tcPr>
                </a:tc>
                <a:tc>
                  <a:txBody>
                    <a:bodyPr/>
                    <a:lstStyle/>
                    <a:p>
                      <a:pPr algn="ctr"/>
                      <a:r>
                        <a:rPr lang="en-IN" sz="1600" b="1" dirty="0">
                          <a:latin typeface="Arial" pitchFamily="34" charset="0"/>
                          <a:cs typeface="Arial" pitchFamily="34" charset="0"/>
                        </a:rPr>
                        <a:t>They are specifically designed for PDA</a:t>
                      </a:r>
                    </a:p>
                  </a:txBody>
                  <a:tcPr>
                    <a:solidFill>
                      <a:srgbClr val="E4CF76"/>
                    </a:solidFill>
                  </a:tcPr>
                </a:tc>
                <a:extLst>
                  <a:ext uri="{0D108BD9-81ED-4DB2-BD59-A6C34878D82A}">
                    <a16:rowId xmlns:a16="http://schemas.microsoft.com/office/drawing/2014/main" val="10003"/>
                  </a:ext>
                </a:extLst>
              </a:tr>
              <a:tr h="370840">
                <a:tc>
                  <a:txBody>
                    <a:bodyPr/>
                    <a:lstStyle/>
                    <a:p>
                      <a:pPr algn="ctr"/>
                      <a:r>
                        <a:rPr lang="en-IN" sz="1600" b="1" dirty="0">
                          <a:latin typeface="Arial" pitchFamily="34" charset="0"/>
                          <a:cs typeface="Arial" pitchFamily="34" charset="0"/>
                        </a:rPr>
                        <a:t>Network OS</a:t>
                      </a:r>
                    </a:p>
                  </a:txBody>
                  <a:tcPr>
                    <a:solidFill>
                      <a:schemeClr val="accent1">
                        <a:lumMod val="20000"/>
                        <a:lumOff val="80000"/>
                      </a:schemeClr>
                    </a:solidFill>
                  </a:tcPr>
                </a:tc>
                <a:tc>
                  <a:txBody>
                    <a:bodyPr/>
                    <a:lstStyle/>
                    <a:p>
                      <a:pPr algn="ctr"/>
                      <a:r>
                        <a:rPr lang="en-IN" sz="1600" b="1" dirty="0">
                          <a:latin typeface="Arial" pitchFamily="34" charset="0"/>
                          <a:cs typeface="Arial" pitchFamily="34" charset="0"/>
                        </a:rPr>
                        <a:t>Desktop OS</a:t>
                      </a:r>
                    </a:p>
                  </a:txBody>
                  <a:tcPr>
                    <a:solidFill>
                      <a:schemeClr val="accent3">
                        <a:lumMod val="95000"/>
                      </a:schemeClr>
                    </a:solidFill>
                  </a:tcPr>
                </a:tc>
                <a:tc>
                  <a:txBody>
                    <a:bodyPr/>
                    <a:lstStyle/>
                    <a:p>
                      <a:pPr algn="ctr"/>
                      <a:r>
                        <a:rPr lang="en-IN" sz="1600" b="1" dirty="0">
                          <a:latin typeface="Arial" pitchFamily="34" charset="0"/>
                          <a:cs typeface="Arial" pitchFamily="34" charset="0"/>
                        </a:rPr>
                        <a:t>Desktop OS</a:t>
                      </a:r>
                    </a:p>
                  </a:txBody>
                  <a:tcPr>
                    <a:solidFill>
                      <a:schemeClr val="accent6">
                        <a:lumMod val="20000"/>
                        <a:lumOff val="80000"/>
                      </a:schemeClr>
                    </a:solidFill>
                  </a:tcPr>
                </a:tc>
                <a:tc>
                  <a:txBody>
                    <a:bodyPr/>
                    <a:lstStyle/>
                    <a:p>
                      <a:pPr algn="ctr"/>
                      <a:r>
                        <a:rPr lang="en-IN" sz="1600" b="1" dirty="0">
                          <a:latin typeface="Arial" pitchFamily="34" charset="0"/>
                          <a:cs typeface="Arial" pitchFamily="34" charset="0"/>
                        </a:rPr>
                        <a:t>Desktop OS</a:t>
                      </a:r>
                    </a:p>
                  </a:txBody>
                  <a:tcPr>
                    <a:solidFill>
                      <a:srgbClr val="CCFFFF"/>
                    </a:solidFill>
                  </a:tcPr>
                </a:tc>
                <a:tc>
                  <a:txBody>
                    <a:bodyPr/>
                    <a:lstStyle/>
                    <a:p>
                      <a:pPr algn="ctr"/>
                      <a:r>
                        <a:rPr lang="en-IN" sz="1600" b="1" dirty="0">
                          <a:latin typeface="Arial" pitchFamily="34" charset="0"/>
                          <a:cs typeface="Arial" pitchFamily="34" charset="0"/>
                        </a:rPr>
                        <a:t>Network OS</a:t>
                      </a:r>
                    </a:p>
                  </a:txBody>
                  <a:tcPr>
                    <a:solidFill>
                      <a:srgbClr val="FFCC99"/>
                    </a:solidFill>
                  </a:tcPr>
                </a:tc>
                <a:tc>
                  <a:txBody>
                    <a:bodyPr/>
                    <a:lstStyle/>
                    <a:p>
                      <a:pPr algn="ctr"/>
                      <a:r>
                        <a:rPr lang="en-IN" sz="1600" b="1" dirty="0">
                          <a:latin typeface="Arial" pitchFamily="34" charset="0"/>
                          <a:cs typeface="Arial" pitchFamily="34" charset="0"/>
                        </a:rPr>
                        <a:t>Mobile OS</a:t>
                      </a:r>
                    </a:p>
                  </a:txBody>
                  <a:tcPr>
                    <a:solidFill>
                      <a:srgbClr val="E4CF76"/>
                    </a:solidFill>
                  </a:tcPr>
                </a:tc>
                <a:extLst>
                  <a:ext uri="{0D108BD9-81ED-4DB2-BD59-A6C34878D82A}">
                    <a16:rowId xmlns:a16="http://schemas.microsoft.com/office/drawing/2014/main" val="10004"/>
                  </a:ext>
                </a:extLst>
              </a:tr>
            </a:tbl>
          </a:graphicData>
        </a:graphic>
      </p:graphicFrame>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1145839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18455" y="660686"/>
            <a:ext cx="2592289" cy="1005842"/>
          </a:xfrm>
          <a:prstGeom prst="rect">
            <a:avLst/>
          </a:prstGeom>
        </p:spPr>
        <p:txBody>
          <a:bodyPr/>
          <a:lstStyle/>
          <a:p>
            <a:r>
              <a:rPr lang="en-US" b="1" dirty="0"/>
              <a:t>Syllabus </a:t>
            </a:r>
            <a:endParaRPr lang="en-US" dirty="0"/>
          </a:p>
        </p:txBody>
      </p:sp>
      <p:sp>
        <p:nvSpPr>
          <p:cNvPr id="9" name="Text Placeholder 8"/>
          <p:cNvSpPr>
            <a:spLocks noGrp="1"/>
          </p:cNvSpPr>
          <p:nvPr>
            <p:ph type="body" sz="quarter" idx="4294967295"/>
          </p:nvPr>
        </p:nvSpPr>
        <p:spPr>
          <a:xfrm>
            <a:off x="618456" y="1666528"/>
            <a:ext cx="12961441" cy="5184576"/>
          </a:xfrm>
          <a:prstGeom prst="rect">
            <a:avLst/>
          </a:prstGeom>
        </p:spPr>
        <p:txBody>
          <a:bodyPr/>
          <a:lstStyle/>
          <a:p>
            <a:pPr marL="0" indent="0">
              <a:buNone/>
            </a:pPr>
            <a:r>
              <a:rPr lang="en-US" sz="4400" b="1" dirty="0"/>
              <a:t>Unit 1:		</a:t>
            </a:r>
            <a:r>
              <a:rPr lang="en-US" b="1" dirty="0"/>
              <a:t>			</a:t>
            </a:r>
            <a:r>
              <a:rPr lang="en-US" dirty="0"/>
              <a:t>					           </a:t>
            </a:r>
            <a:r>
              <a:rPr lang="en-US" b="1" dirty="0"/>
              <a:t>13 Hours  </a:t>
            </a:r>
            <a:endParaRPr lang="en-IN" dirty="0"/>
          </a:p>
          <a:p>
            <a:pPr marL="0" indent="0">
              <a:buNone/>
            </a:pPr>
            <a:r>
              <a:rPr lang="en-US" b="1" dirty="0"/>
              <a:t>Operating System concepts: </a:t>
            </a:r>
          </a:p>
          <a:p>
            <a:r>
              <a:rPr lang="en-US" dirty="0"/>
              <a:t>Types of Operating Systems, Operating System Components &amp; Services, System calls. </a:t>
            </a:r>
            <a:endParaRPr lang="en-IN" dirty="0"/>
          </a:p>
          <a:p>
            <a:r>
              <a:rPr lang="en-US" b="1" dirty="0"/>
              <a:t>Process Management</a:t>
            </a:r>
            <a:r>
              <a:rPr lang="en-US" dirty="0"/>
              <a:t>: Process Concept, Process Scheduling, Threads, CPU Scheduling Criteria, Scheduling algorithm. The Critical Section Problem, Semaphores, Classical problems of synchronization, Monitors.</a:t>
            </a:r>
            <a:endParaRPr lang="en-IN" dirty="0"/>
          </a:p>
        </p:txBody>
      </p:sp>
    </p:spTree>
    <p:extLst>
      <p:ext uri="{BB962C8B-B14F-4D97-AF65-F5344CB8AC3E}">
        <p14:creationId xmlns:p14="http://schemas.microsoft.com/office/powerpoint/2010/main" val="21538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832249" y="1480433"/>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a:solidFill>
                  <a:srgbClr val="FF6600"/>
                </a:solidFill>
                <a:latin typeface="Aharoni" pitchFamily="2" charset="-79"/>
                <a:cs typeface="Aharoni" pitchFamily="2" charset="-79"/>
              </a:rPr>
              <a:t>Types of Operating System</a:t>
            </a:r>
            <a:endParaRPr lang="en-US" altLang="zh-TW" sz="3600" dirty="0">
              <a:solidFill>
                <a:srgbClr val="FF6600"/>
              </a:solidFill>
              <a:latin typeface="Aharoni" pitchFamily="2" charset="-79"/>
              <a:cs typeface="Aharoni" pitchFamily="2" charset="-79"/>
            </a:endParaRPr>
          </a:p>
        </p:txBody>
      </p:sp>
      <p:sp>
        <p:nvSpPr>
          <p:cNvPr id="4" name="Rectangle 3"/>
          <p:cNvSpPr txBox="1">
            <a:spLocks noChangeArrowheads="1"/>
          </p:cNvSpPr>
          <p:nvPr/>
        </p:nvSpPr>
        <p:spPr>
          <a:xfrm>
            <a:off x="832249" y="2643257"/>
            <a:ext cx="7772400" cy="4114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Batch processing</a:t>
            </a:r>
          </a:p>
          <a:p>
            <a:r>
              <a:rPr lang="en-US" altLang="zh-TW" dirty="0"/>
              <a:t>Multiprogramming</a:t>
            </a:r>
          </a:p>
          <a:p>
            <a:r>
              <a:rPr lang="en-US" altLang="zh-TW" dirty="0"/>
              <a:t>Time sharing </a:t>
            </a:r>
          </a:p>
          <a:p>
            <a:r>
              <a:rPr lang="en-US" altLang="zh-TW" dirty="0"/>
              <a:t>Parallel</a:t>
            </a:r>
          </a:p>
          <a:p>
            <a:r>
              <a:rPr lang="en-US" altLang="zh-TW" dirty="0"/>
              <a:t>Distributed</a:t>
            </a:r>
          </a:p>
          <a:p>
            <a:r>
              <a:rPr lang="en-US" altLang="zh-TW" dirty="0"/>
              <a:t>Real time systems</a:t>
            </a:r>
          </a:p>
        </p:txBody>
      </p:sp>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1786645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978496" y="1480785"/>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Batch processing</a:t>
            </a:r>
          </a:p>
        </p:txBody>
      </p:sp>
      <p:pic>
        <p:nvPicPr>
          <p:cNvPr id="4" name="Picture 2" descr="http://faculty.salina.k-state.edu/tim/ossg/_images/batch.png"/>
          <p:cNvPicPr>
            <a:picLocks noChangeAspect="1" noChangeArrowheads="1"/>
          </p:cNvPicPr>
          <p:nvPr/>
        </p:nvPicPr>
        <p:blipFill>
          <a:blip r:embed="rId2" cstate="print"/>
          <a:srcRect/>
          <a:stretch>
            <a:fillRect/>
          </a:stretch>
        </p:blipFill>
        <p:spPr bwMode="auto">
          <a:xfrm>
            <a:off x="5082952" y="2602632"/>
            <a:ext cx="8568952" cy="4492579"/>
          </a:xfrm>
          <a:prstGeom prst="rect">
            <a:avLst/>
          </a:prstGeom>
          <a:noFill/>
        </p:spPr>
      </p:pic>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3701332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864217" y="1306488"/>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a:solidFill>
                  <a:srgbClr val="FF6600"/>
                </a:solidFill>
                <a:latin typeface="Aharoni" pitchFamily="2" charset="-79"/>
                <a:cs typeface="Aharoni" pitchFamily="2" charset="-79"/>
              </a:rPr>
              <a:t>Multiprogramming</a:t>
            </a:r>
            <a:endParaRPr lang="en-US" altLang="zh-TW" sz="3600" dirty="0">
              <a:solidFill>
                <a:srgbClr val="FF6600"/>
              </a:solidFill>
              <a:latin typeface="Aharoni" pitchFamily="2" charset="-79"/>
              <a:cs typeface="Aharoni" pitchFamily="2" charset="-79"/>
            </a:endParaRPr>
          </a:p>
        </p:txBody>
      </p:sp>
      <p:pic>
        <p:nvPicPr>
          <p:cNvPr id="4" name="Picture 2" descr="http://images.slideplayer.com/12/3737666/slides/slide_46.jpg"/>
          <p:cNvPicPr>
            <a:picLocks noChangeAspect="1" noChangeArrowheads="1"/>
          </p:cNvPicPr>
          <p:nvPr/>
        </p:nvPicPr>
        <p:blipFill>
          <a:blip r:embed="rId2" cstate="print"/>
          <a:srcRect t="16000" r="2666" b="9333"/>
          <a:stretch>
            <a:fillRect/>
          </a:stretch>
        </p:blipFill>
        <p:spPr bwMode="auto">
          <a:xfrm>
            <a:off x="4040321" y="2312330"/>
            <a:ext cx="8496944" cy="4888653"/>
          </a:xfrm>
          <a:prstGeom prst="rect">
            <a:avLst/>
          </a:prstGeom>
          <a:noFill/>
        </p:spPr>
      </p:pic>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950210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516393" y="3364534"/>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Time sharing Processing </a:t>
            </a:r>
          </a:p>
        </p:txBody>
      </p:sp>
      <p:pic>
        <p:nvPicPr>
          <p:cNvPr id="4" name="Picture 2" descr="G:\Computer\CS\Vol_2\cspicture2\13.6-e.jpg"/>
          <p:cNvPicPr>
            <a:picLocks noChangeAspect="1" noChangeArrowheads="1"/>
          </p:cNvPicPr>
          <p:nvPr/>
        </p:nvPicPr>
        <p:blipFill>
          <a:blip r:embed="rId2" cstate="print"/>
          <a:srcRect b="6087"/>
          <a:stretch>
            <a:fillRect/>
          </a:stretch>
        </p:blipFill>
        <p:spPr bwMode="auto">
          <a:xfrm>
            <a:off x="7531224" y="802432"/>
            <a:ext cx="6048672" cy="7118719"/>
          </a:xfrm>
          <a:prstGeom prst="rect">
            <a:avLst/>
          </a:prstGeom>
          <a:noFill/>
          <a:ln w="9525">
            <a:solidFill>
              <a:srgbClr val="000000"/>
            </a:solidFill>
            <a:miter lim="800000"/>
            <a:headEnd/>
            <a:tailEnd/>
          </a:ln>
          <a:effectLst>
            <a:outerShdw dist="107763" dir="2700000" algn="ctr" rotWithShape="0">
              <a:srgbClr val="808080"/>
            </a:outerShdw>
          </a:effectLst>
        </p:spPr>
      </p:pic>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38825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849761" y="1472049"/>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a:solidFill>
                  <a:srgbClr val="FF6600"/>
                </a:solidFill>
                <a:latin typeface="Aharoni" pitchFamily="2" charset="-79"/>
                <a:cs typeface="Aharoni" pitchFamily="2" charset="-79"/>
              </a:rPr>
              <a:t>Parallel Processing</a:t>
            </a:r>
            <a:endParaRPr lang="en-US" altLang="zh-TW" sz="3600" dirty="0">
              <a:solidFill>
                <a:srgbClr val="FF6600"/>
              </a:solidFill>
              <a:latin typeface="Aharoni" pitchFamily="2" charset="-79"/>
              <a:cs typeface="Aharoni" pitchFamily="2" charset="-79"/>
            </a:endParaRPr>
          </a:p>
        </p:txBody>
      </p:sp>
      <p:pic>
        <p:nvPicPr>
          <p:cNvPr id="4" name="Picture 3" descr="http://lycog.com/wp-content/uploads/2011/03/parallel-and-distributed-computing.png"/>
          <p:cNvPicPr/>
          <p:nvPr/>
        </p:nvPicPr>
        <p:blipFill>
          <a:blip r:embed="rId2" cstate="print"/>
          <a:srcRect l="51178"/>
          <a:stretch>
            <a:fillRect/>
          </a:stretch>
        </p:blipFill>
        <p:spPr bwMode="auto">
          <a:xfrm>
            <a:off x="1914600" y="2746648"/>
            <a:ext cx="8242269" cy="4169632"/>
          </a:xfrm>
          <a:prstGeom prst="rect">
            <a:avLst/>
          </a:prstGeom>
          <a:noFill/>
          <a:ln w="9525">
            <a:noFill/>
            <a:miter lim="800000"/>
            <a:headEnd/>
            <a:tailEnd/>
          </a:ln>
        </p:spPr>
      </p:pic>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2154213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834480" y="3754760"/>
            <a:ext cx="5832647"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Distributed Systems</a:t>
            </a:r>
          </a:p>
        </p:txBody>
      </p:sp>
      <p:pic>
        <p:nvPicPr>
          <p:cNvPr id="4" name="Picture 3" descr="http://lycog.com/wp-content/uploads/2011/03/parallel-and-distributed-computing.png"/>
          <p:cNvPicPr/>
          <p:nvPr/>
        </p:nvPicPr>
        <p:blipFill>
          <a:blip r:embed="rId2" cstate="print"/>
          <a:srcRect t="7216" r="48934"/>
          <a:stretch>
            <a:fillRect/>
          </a:stretch>
        </p:blipFill>
        <p:spPr bwMode="auto">
          <a:xfrm>
            <a:off x="7171184" y="1234480"/>
            <a:ext cx="6408712" cy="5874375"/>
          </a:xfrm>
          <a:prstGeom prst="rect">
            <a:avLst/>
          </a:prstGeom>
          <a:noFill/>
          <a:ln w="9525">
            <a:noFill/>
            <a:miter lim="800000"/>
            <a:headEnd/>
            <a:tailEnd/>
          </a:ln>
        </p:spPr>
      </p:pic>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412485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832249" y="1499865"/>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a:solidFill>
                  <a:srgbClr val="FF6600"/>
                </a:solidFill>
                <a:latin typeface="Aharoni" pitchFamily="2" charset="-79"/>
                <a:cs typeface="Aharoni" pitchFamily="2" charset="-79"/>
              </a:rPr>
              <a:t>Special Features of OS</a:t>
            </a:r>
            <a:endParaRPr lang="en-US" altLang="zh-TW" sz="3600" dirty="0">
              <a:solidFill>
                <a:srgbClr val="FF6600"/>
              </a:solidFill>
              <a:latin typeface="Aharoni" pitchFamily="2" charset="-79"/>
              <a:cs typeface="Aharoni" pitchFamily="2" charset="-79"/>
            </a:endParaRPr>
          </a:p>
        </p:txBody>
      </p:sp>
      <p:sp>
        <p:nvSpPr>
          <p:cNvPr id="4" name="Rectangle 3"/>
          <p:cNvSpPr txBox="1">
            <a:spLocks noChangeArrowheads="1"/>
          </p:cNvSpPr>
          <p:nvPr/>
        </p:nvSpPr>
        <p:spPr>
          <a:xfrm>
            <a:off x="832249" y="2661945"/>
            <a:ext cx="7772400" cy="4114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Multi-tasking</a:t>
            </a:r>
          </a:p>
          <a:p>
            <a:r>
              <a:rPr lang="en-US" altLang="zh-TW" dirty="0"/>
              <a:t>Multi-programming</a:t>
            </a:r>
          </a:p>
          <a:p>
            <a:r>
              <a:rPr lang="en-US" altLang="zh-TW" dirty="0"/>
              <a:t>Parallel processing</a:t>
            </a:r>
          </a:p>
          <a:p>
            <a:r>
              <a:rPr lang="en-US" altLang="zh-TW" dirty="0"/>
              <a:t>Buffering</a:t>
            </a:r>
          </a:p>
          <a:p>
            <a:r>
              <a:rPr lang="en-US" altLang="zh-TW" dirty="0"/>
              <a:t>Spooling</a:t>
            </a:r>
          </a:p>
        </p:txBody>
      </p:sp>
      <p:sp>
        <p:nvSpPr>
          <p:cNvPr id="5" name="Title 7"/>
          <p:cNvSpPr txBox="1">
            <a:spLocks/>
          </p:cNvSpPr>
          <p:nvPr/>
        </p:nvSpPr>
        <p:spPr>
          <a:xfrm>
            <a:off x="618456" y="628945"/>
            <a:ext cx="3888431"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200" b="1">
                <a:cs typeface="Aharoni" pitchFamily="2" charset="-79"/>
              </a:rPr>
              <a:t>Operating System</a:t>
            </a:r>
            <a:endParaRPr lang="en-IN" b="1" dirty="0"/>
          </a:p>
        </p:txBody>
      </p:sp>
    </p:spTree>
    <p:extLst>
      <p:ext uri="{BB962C8B-B14F-4D97-AF65-F5344CB8AC3E}">
        <p14:creationId xmlns:p14="http://schemas.microsoft.com/office/powerpoint/2010/main" val="93867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834480" y="442392"/>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OS Structures</a:t>
            </a:r>
          </a:p>
        </p:txBody>
      </p:sp>
      <p:sp>
        <p:nvSpPr>
          <p:cNvPr id="4" name="Rectangle 3"/>
          <p:cNvSpPr/>
          <p:nvPr/>
        </p:nvSpPr>
        <p:spPr>
          <a:xfrm>
            <a:off x="834480" y="1738536"/>
            <a:ext cx="11809312" cy="2677656"/>
          </a:xfrm>
          <a:prstGeom prst="rect">
            <a:avLst/>
          </a:prstGeom>
        </p:spPr>
        <p:txBody>
          <a:bodyPr wrap="square">
            <a:spAutoFit/>
          </a:bodyPr>
          <a:lstStyle/>
          <a:p>
            <a:pPr algn="just">
              <a:lnSpc>
                <a:spcPct val="150000"/>
              </a:lnSpc>
            </a:pPr>
            <a:r>
              <a:rPr lang="en-IN" sz="2800" dirty="0"/>
              <a:t>Structures of operating systems tend to differ depending on :</a:t>
            </a:r>
          </a:p>
          <a:p>
            <a:pPr marL="457200" indent="-457200" algn="just">
              <a:lnSpc>
                <a:spcPct val="150000"/>
              </a:lnSpc>
              <a:buFont typeface="+mj-lt"/>
              <a:buAutoNum type="arabicPeriod"/>
            </a:pPr>
            <a:r>
              <a:rPr lang="en-IN" sz="2800" dirty="0"/>
              <a:t>The arrangement of files</a:t>
            </a:r>
          </a:p>
          <a:p>
            <a:pPr marL="457200" indent="-457200" algn="just">
              <a:lnSpc>
                <a:spcPct val="150000"/>
              </a:lnSpc>
              <a:buFont typeface="+mj-lt"/>
              <a:buAutoNum type="arabicPeriod"/>
            </a:pPr>
            <a:r>
              <a:rPr lang="en-IN" sz="2800" dirty="0"/>
              <a:t>How hardware and applications are installed and controlled and </a:t>
            </a:r>
          </a:p>
          <a:p>
            <a:pPr marL="457200" indent="-457200" algn="just">
              <a:lnSpc>
                <a:spcPct val="150000"/>
              </a:lnSpc>
              <a:buFont typeface="+mj-lt"/>
              <a:buAutoNum type="arabicPeriod"/>
            </a:pPr>
            <a:r>
              <a:rPr lang="en-IN" sz="2800" dirty="0"/>
              <a:t>How the user interacts with the system. </a:t>
            </a:r>
          </a:p>
        </p:txBody>
      </p:sp>
    </p:spTree>
    <p:extLst>
      <p:ext uri="{BB962C8B-B14F-4D97-AF65-F5344CB8AC3E}">
        <p14:creationId xmlns:p14="http://schemas.microsoft.com/office/powerpoint/2010/main" val="3669653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853601" y="442392"/>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OS Structures</a:t>
            </a:r>
          </a:p>
        </p:txBody>
      </p:sp>
      <p:sp>
        <p:nvSpPr>
          <p:cNvPr id="5" name="Rectangle 4"/>
          <p:cNvSpPr/>
          <p:nvPr/>
        </p:nvSpPr>
        <p:spPr>
          <a:xfrm>
            <a:off x="402432" y="1552034"/>
            <a:ext cx="3709413" cy="523220"/>
          </a:xfrm>
          <a:prstGeom prst="rect">
            <a:avLst/>
          </a:prstGeom>
        </p:spPr>
        <p:txBody>
          <a:bodyPr wrap="none">
            <a:spAutoFit/>
          </a:bodyPr>
          <a:lstStyle/>
          <a:p>
            <a:pPr lvl="1"/>
            <a:r>
              <a:rPr lang="en-IN" sz="2800" b="1" dirty="0"/>
              <a:t>1. </a:t>
            </a:r>
            <a:r>
              <a:rPr lang="en-IN" sz="2800" b="1" u="sng" dirty="0"/>
              <a:t>Simple Structure</a:t>
            </a:r>
            <a:endParaRPr lang="en-IN" sz="2800" dirty="0"/>
          </a:p>
        </p:txBody>
      </p:sp>
      <p:pic>
        <p:nvPicPr>
          <p:cNvPr id="6" name="Picture 5" descr="https://www.cs.uic.edu/~jbell/CourseNotes/OperatingSystems/images/Chapter2/2_11_DOS_Structure.jpg"/>
          <p:cNvPicPr/>
          <p:nvPr/>
        </p:nvPicPr>
        <p:blipFill>
          <a:blip r:embed="rId2" cstate="print"/>
          <a:srcRect/>
          <a:stretch>
            <a:fillRect/>
          </a:stretch>
        </p:blipFill>
        <p:spPr bwMode="auto">
          <a:xfrm>
            <a:off x="853601" y="2248387"/>
            <a:ext cx="4163210" cy="4316439"/>
          </a:xfrm>
          <a:prstGeom prst="rect">
            <a:avLst/>
          </a:prstGeom>
          <a:noFill/>
          <a:ln w="9525">
            <a:noFill/>
            <a:miter lim="800000"/>
            <a:headEnd/>
            <a:tailEnd/>
          </a:ln>
        </p:spPr>
      </p:pic>
      <p:sp>
        <p:nvSpPr>
          <p:cNvPr id="7" name="Rectangle 6"/>
          <p:cNvSpPr/>
          <p:nvPr/>
        </p:nvSpPr>
        <p:spPr>
          <a:xfrm>
            <a:off x="5659016" y="3421336"/>
            <a:ext cx="8461879" cy="1970539"/>
          </a:xfrm>
          <a:prstGeom prst="rect">
            <a:avLst/>
          </a:prstGeom>
        </p:spPr>
        <p:txBody>
          <a:bodyPr wrap="square">
            <a:spAutoFit/>
          </a:bodyPr>
          <a:lstStyle/>
          <a:p>
            <a:pPr algn="just">
              <a:lnSpc>
                <a:spcPct val="150000"/>
              </a:lnSpc>
            </a:pPr>
            <a:r>
              <a:rPr lang="en-IN" sz="2800" dirty="0">
                <a:solidFill>
                  <a:srgbClr val="C00000"/>
                </a:solidFill>
              </a:rPr>
              <a:t>MS DOS has the simplest structure. </a:t>
            </a:r>
          </a:p>
          <a:p>
            <a:pPr algn="just">
              <a:lnSpc>
                <a:spcPct val="150000"/>
              </a:lnSpc>
            </a:pPr>
            <a:r>
              <a:rPr lang="en-IN" sz="2800" dirty="0">
                <a:solidFill>
                  <a:srgbClr val="C00000"/>
                </a:solidFill>
              </a:rPr>
              <a:t>MS-DOS operating systems are divided into a number of layers; build one on top of the other. </a:t>
            </a:r>
          </a:p>
        </p:txBody>
      </p:sp>
    </p:spTree>
    <p:extLst>
      <p:ext uri="{BB962C8B-B14F-4D97-AF65-F5344CB8AC3E}">
        <p14:creationId xmlns:p14="http://schemas.microsoft.com/office/powerpoint/2010/main" val="2074061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762472" y="442392"/>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OS Structures</a:t>
            </a:r>
          </a:p>
        </p:txBody>
      </p:sp>
      <p:sp>
        <p:nvSpPr>
          <p:cNvPr id="6" name="Rectangle 5"/>
          <p:cNvSpPr/>
          <p:nvPr/>
        </p:nvSpPr>
        <p:spPr>
          <a:xfrm>
            <a:off x="34360" y="1835153"/>
            <a:ext cx="3859903" cy="492443"/>
          </a:xfrm>
          <a:prstGeom prst="rect">
            <a:avLst/>
          </a:prstGeom>
        </p:spPr>
        <p:txBody>
          <a:bodyPr wrap="none">
            <a:spAutoFit/>
          </a:bodyPr>
          <a:lstStyle/>
          <a:p>
            <a:pPr lvl="1"/>
            <a:r>
              <a:rPr lang="en-IN" b="1" dirty="0"/>
              <a:t> 2. </a:t>
            </a:r>
            <a:r>
              <a:rPr lang="en-IN" b="1" u="sng" dirty="0"/>
              <a:t>Layered Approach</a:t>
            </a:r>
            <a:endParaRPr lang="en-IN" dirty="0"/>
          </a:p>
        </p:txBody>
      </p:sp>
      <p:pic>
        <p:nvPicPr>
          <p:cNvPr id="7" name="Picture 6" descr="http://image.slidesharecdn.com/osconcepts-131125005711-phpapp02/95/os-concepts-73-638.jpg?cb=1385341155"/>
          <p:cNvPicPr/>
          <p:nvPr/>
        </p:nvPicPr>
        <p:blipFill>
          <a:blip r:embed="rId2" cstate="print"/>
          <a:srcRect t="17430" r="704"/>
          <a:stretch>
            <a:fillRect/>
          </a:stretch>
        </p:blipFill>
        <p:spPr bwMode="auto">
          <a:xfrm>
            <a:off x="323528" y="2420888"/>
            <a:ext cx="5976664" cy="5654352"/>
          </a:xfrm>
          <a:prstGeom prst="rect">
            <a:avLst/>
          </a:prstGeom>
          <a:noFill/>
          <a:ln w="9525">
            <a:noFill/>
            <a:miter lim="800000"/>
            <a:headEnd/>
            <a:tailEnd/>
          </a:ln>
        </p:spPr>
      </p:pic>
      <p:sp>
        <p:nvSpPr>
          <p:cNvPr id="9" name="Rectangle 8"/>
          <p:cNvSpPr/>
          <p:nvPr/>
        </p:nvSpPr>
        <p:spPr>
          <a:xfrm>
            <a:off x="6451104" y="3970784"/>
            <a:ext cx="7063680" cy="2677656"/>
          </a:xfrm>
          <a:prstGeom prst="rect">
            <a:avLst/>
          </a:prstGeom>
        </p:spPr>
        <p:txBody>
          <a:bodyPr wrap="square">
            <a:spAutoFit/>
          </a:bodyPr>
          <a:lstStyle/>
          <a:p>
            <a:pPr algn="just">
              <a:lnSpc>
                <a:spcPct val="150000"/>
              </a:lnSpc>
            </a:pPr>
            <a:r>
              <a:rPr lang="en-IN" sz="2800" dirty="0">
                <a:solidFill>
                  <a:srgbClr val="C00000"/>
                </a:solidFill>
              </a:rPr>
              <a:t>A system can be made modular in many ways. One method is the layered approach, in which the operating system is broken up into a number of layers (levels). </a:t>
            </a:r>
          </a:p>
        </p:txBody>
      </p:sp>
    </p:spTree>
    <p:extLst>
      <p:ext uri="{BB962C8B-B14F-4D97-AF65-F5344CB8AC3E}">
        <p14:creationId xmlns:p14="http://schemas.microsoft.com/office/powerpoint/2010/main" val="2177525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18455" y="660686"/>
            <a:ext cx="2592289" cy="1005842"/>
          </a:xfrm>
          <a:prstGeom prst="rect">
            <a:avLst/>
          </a:prstGeom>
        </p:spPr>
        <p:txBody>
          <a:bodyPr/>
          <a:lstStyle/>
          <a:p>
            <a:r>
              <a:rPr lang="en-US" b="1" dirty="0"/>
              <a:t>Syllabus </a:t>
            </a:r>
            <a:endParaRPr lang="en-US" dirty="0"/>
          </a:p>
        </p:txBody>
      </p:sp>
      <p:sp>
        <p:nvSpPr>
          <p:cNvPr id="9" name="Text Placeholder 8"/>
          <p:cNvSpPr>
            <a:spLocks noGrp="1"/>
          </p:cNvSpPr>
          <p:nvPr>
            <p:ph type="body" sz="quarter" idx="4294967295"/>
          </p:nvPr>
        </p:nvSpPr>
        <p:spPr>
          <a:xfrm>
            <a:off x="618456" y="1666528"/>
            <a:ext cx="12961441" cy="5184576"/>
          </a:xfrm>
          <a:prstGeom prst="rect">
            <a:avLst/>
          </a:prstGeom>
        </p:spPr>
        <p:txBody>
          <a:bodyPr/>
          <a:lstStyle/>
          <a:p>
            <a:pPr marL="0" indent="0">
              <a:buNone/>
            </a:pPr>
            <a:r>
              <a:rPr lang="en-US" sz="4400" b="1" dirty="0"/>
              <a:t>Unit 2:	</a:t>
            </a:r>
            <a:r>
              <a:rPr lang="en-US" dirty="0"/>
              <a:t> </a:t>
            </a:r>
            <a:r>
              <a:rPr lang="en-US" b="1" dirty="0"/>
              <a:t>									13 Hours  </a:t>
            </a:r>
            <a:endParaRPr lang="en-IN" dirty="0"/>
          </a:p>
          <a:p>
            <a:r>
              <a:rPr lang="en-US" b="1" dirty="0"/>
              <a:t>Dead locks</a:t>
            </a:r>
            <a:r>
              <a:rPr lang="en-US" dirty="0"/>
              <a:t> – system model, Characterization, Dead lock prevention, avoidance and detection, Recovery from dead lock,. </a:t>
            </a:r>
            <a:endParaRPr lang="en-IN" dirty="0"/>
          </a:p>
          <a:p>
            <a:r>
              <a:rPr lang="en-US" b="1" dirty="0"/>
              <a:t>Memory Management</a:t>
            </a:r>
            <a:r>
              <a:rPr lang="en-US" dirty="0"/>
              <a:t>: Logical and Physical address space, Swapping, Contiguous allocation, Paging, Segmentation, Segmentation with paging, Virtual memory-Demand paging and its performance, Page replacement algorithms, Allocation of frames, Thrashing.</a:t>
            </a:r>
            <a:endParaRPr lang="en-IN" dirty="0"/>
          </a:p>
        </p:txBody>
      </p:sp>
    </p:spTree>
    <p:extLst>
      <p:ext uri="{BB962C8B-B14F-4D97-AF65-F5344CB8AC3E}">
        <p14:creationId xmlns:p14="http://schemas.microsoft.com/office/powerpoint/2010/main" val="1889130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3266" y="1449933"/>
            <a:ext cx="8424936" cy="579967"/>
          </a:xfrm>
          <a:prstGeom prst="rect">
            <a:avLst/>
          </a:prstGeom>
        </p:spPr>
        <p:txBody>
          <a:bodyPr wrap="square">
            <a:spAutoFit/>
          </a:bodyPr>
          <a:lstStyle/>
          <a:p>
            <a:pPr marL="514350" lvl="0" indent="-514350">
              <a:lnSpc>
                <a:spcPct val="150000"/>
              </a:lnSpc>
            </a:pPr>
            <a:r>
              <a:rPr lang="en-IN" b="1" u="sng" dirty="0"/>
              <a:t>Kernel</a:t>
            </a:r>
            <a:endParaRPr lang="en-IN" sz="2800" dirty="0"/>
          </a:p>
        </p:txBody>
      </p:sp>
      <p:pic>
        <p:nvPicPr>
          <p:cNvPr id="4" name="Picture 3" descr="https://upload.wikimedia.org/wikipedia/commons/thumb/8/8f/Kernel_Layout.svg/220px-Kernel_Layout.svg.png">
            <a:hlinkClick r:id="rId2"/>
          </p:cNvPr>
          <p:cNvPicPr/>
          <p:nvPr/>
        </p:nvPicPr>
        <p:blipFill>
          <a:blip r:embed="rId3" cstate="print"/>
          <a:srcRect/>
          <a:stretch>
            <a:fillRect/>
          </a:stretch>
        </p:blipFill>
        <p:spPr bwMode="auto">
          <a:xfrm>
            <a:off x="1156142" y="2235751"/>
            <a:ext cx="5150946" cy="3751257"/>
          </a:xfrm>
          <a:prstGeom prst="rect">
            <a:avLst/>
          </a:prstGeom>
          <a:noFill/>
          <a:ln w="9525">
            <a:noFill/>
            <a:miter lim="800000"/>
            <a:headEnd/>
            <a:tailEnd/>
          </a:ln>
        </p:spPr>
      </p:pic>
      <p:sp>
        <p:nvSpPr>
          <p:cNvPr id="5" name="Rectangle 4"/>
          <p:cNvSpPr/>
          <p:nvPr/>
        </p:nvSpPr>
        <p:spPr>
          <a:xfrm>
            <a:off x="1156142" y="6203032"/>
            <a:ext cx="12022040" cy="738664"/>
          </a:xfrm>
          <a:prstGeom prst="rect">
            <a:avLst/>
          </a:prstGeom>
        </p:spPr>
        <p:txBody>
          <a:bodyPr wrap="square">
            <a:spAutoFit/>
          </a:bodyPr>
          <a:lstStyle/>
          <a:p>
            <a:pPr>
              <a:lnSpc>
                <a:spcPct val="150000"/>
              </a:lnSpc>
            </a:pPr>
            <a:r>
              <a:rPr lang="en-IN" sz="2800" dirty="0"/>
              <a:t>A kernel connects the application software to the hardware of a computer.</a:t>
            </a:r>
          </a:p>
        </p:txBody>
      </p:sp>
      <p:sp>
        <p:nvSpPr>
          <p:cNvPr id="6" name="Rectangle 5"/>
          <p:cNvSpPr/>
          <p:nvPr/>
        </p:nvSpPr>
        <p:spPr>
          <a:xfrm>
            <a:off x="7387208" y="2072416"/>
            <a:ext cx="4572000" cy="4154984"/>
          </a:xfrm>
          <a:prstGeom prst="rect">
            <a:avLst/>
          </a:prstGeom>
        </p:spPr>
        <p:txBody>
          <a:bodyPr wrap="square">
            <a:spAutoFit/>
          </a:bodyPr>
          <a:lstStyle/>
          <a:p>
            <a:pPr>
              <a:lnSpc>
                <a:spcPct val="150000"/>
              </a:lnSpc>
            </a:pPr>
            <a:r>
              <a:rPr lang="en-IN" sz="2800" dirty="0"/>
              <a:t>The different tasks performed by a kernel includes:</a:t>
            </a:r>
          </a:p>
          <a:p>
            <a:pPr marL="457200" indent="-457200">
              <a:lnSpc>
                <a:spcPct val="150000"/>
              </a:lnSpc>
              <a:buFont typeface="+mj-lt"/>
              <a:buAutoNum type="arabicPeriod"/>
            </a:pPr>
            <a:r>
              <a:rPr lang="en-IN" dirty="0">
                <a:solidFill>
                  <a:srgbClr val="0070C0"/>
                </a:solidFill>
              </a:rPr>
              <a:t>Program Execution</a:t>
            </a:r>
          </a:p>
          <a:p>
            <a:pPr marL="457200" indent="-457200">
              <a:lnSpc>
                <a:spcPct val="150000"/>
              </a:lnSpc>
              <a:buFont typeface="+mj-lt"/>
              <a:buAutoNum type="arabicPeriod"/>
            </a:pPr>
            <a:r>
              <a:rPr lang="en-IN" dirty="0">
                <a:solidFill>
                  <a:srgbClr val="0070C0"/>
                </a:solidFill>
              </a:rPr>
              <a:t>Interrupts</a:t>
            </a:r>
          </a:p>
          <a:p>
            <a:pPr marL="457200" indent="-457200">
              <a:lnSpc>
                <a:spcPct val="150000"/>
              </a:lnSpc>
              <a:buFont typeface="+mj-lt"/>
              <a:buAutoNum type="arabicPeriod"/>
            </a:pPr>
            <a:r>
              <a:rPr lang="en-IN" dirty="0">
                <a:solidFill>
                  <a:srgbClr val="0070C0"/>
                </a:solidFill>
              </a:rPr>
              <a:t>Modes</a:t>
            </a:r>
          </a:p>
          <a:p>
            <a:pPr marL="457200" indent="-457200">
              <a:lnSpc>
                <a:spcPct val="150000"/>
              </a:lnSpc>
              <a:buFont typeface="+mj-lt"/>
              <a:buAutoNum type="arabicPeriod"/>
            </a:pPr>
            <a:r>
              <a:rPr lang="en-IN" dirty="0">
                <a:solidFill>
                  <a:srgbClr val="0070C0"/>
                </a:solidFill>
              </a:rPr>
              <a:t>Memory management</a:t>
            </a:r>
          </a:p>
          <a:p>
            <a:pPr marL="457200" indent="-457200">
              <a:lnSpc>
                <a:spcPct val="150000"/>
              </a:lnSpc>
            </a:pPr>
            <a:endParaRPr lang="en-IN" dirty="0">
              <a:solidFill>
                <a:srgbClr val="0070C0"/>
              </a:solidFill>
            </a:endParaRPr>
          </a:p>
        </p:txBody>
      </p:sp>
      <p:sp>
        <p:nvSpPr>
          <p:cNvPr id="7" name="Rectangle 2"/>
          <p:cNvSpPr txBox="1">
            <a:spLocks noChangeArrowheads="1"/>
          </p:cNvSpPr>
          <p:nvPr/>
        </p:nvSpPr>
        <p:spPr bwMode="gray">
          <a:xfrm>
            <a:off x="762472" y="442392"/>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OS Structures</a:t>
            </a:r>
          </a:p>
        </p:txBody>
      </p:sp>
    </p:spTree>
    <p:extLst>
      <p:ext uri="{BB962C8B-B14F-4D97-AF65-F5344CB8AC3E}">
        <p14:creationId xmlns:p14="http://schemas.microsoft.com/office/powerpoint/2010/main" val="2235932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916487" y="425571"/>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OS Structures</a:t>
            </a:r>
          </a:p>
        </p:txBody>
      </p:sp>
      <p:sp>
        <p:nvSpPr>
          <p:cNvPr id="4" name="Rectangle 3"/>
          <p:cNvSpPr/>
          <p:nvPr/>
        </p:nvSpPr>
        <p:spPr>
          <a:xfrm>
            <a:off x="446885" y="1548508"/>
            <a:ext cx="3207545" cy="954107"/>
          </a:xfrm>
          <a:prstGeom prst="rect">
            <a:avLst/>
          </a:prstGeom>
        </p:spPr>
        <p:txBody>
          <a:bodyPr wrap="none">
            <a:spAutoFit/>
          </a:bodyPr>
          <a:lstStyle/>
          <a:p>
            <a:pPr lvl="1"/>
            <a:r>
              <a:rPr lang="en-IN" sz="2800" b="1" dirty="0"/>
              <a:t>3. </a:t>
            </a:r>
            <a:r>
              <a:rPr lang="en-IN" sz="2800" b="1" u="sng" dirty="0"/>
              <a:t>Microkernels</a:t>
            </a:r>
            <a:endParaRPr lang="en-IN" sz="2800" dirty="0"/>
          </a:p>
          <a:p>
            <a:pPr lvl="1"/>
            <a:endParaRPr lang="en-IN" sz="2800" dirty="0"/>
          </a:p>
        </p:txBody>
      </p:sp>
      <p:grpSp>
        <p:nvGrpSpPr>
          <p:cNvPr id="5" name="Group 4"/>
          <p:cNvGrpSpPr/>
          <p:nvPr/>
        </p:nvGrpSpPr>
        <p:grpSpPr>
          <a:xfrm>
            <a:off x="4555917" y="1954560"/>
            <a:ext cx="9000999" cy="5258519"/>
            <a:chOff x="279400" y="1682750"/>
            <a:chExt cx="8242300" cy="4679950"/>
          </a:xfrm>
        </p:grpSpPr>
        <p:sp>
          <p:nvSpPr>
            <p:cNvPr id="6" name="Line 4"/>
            <p:cNvSpPr>
              <a:spLocks noChangeShapeType="1"/>
            </p:cNvSpPr>
            <p:nvPr/>
          </p:nvSpPr>
          <p:spPr bwMode="auto">
            <a:xfrm>
              <a:off x="2286000" y="5664200"/>
              <a:ext cx="3746500"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 name="Line 5"/>
            <p:cNvSpPr>
              <a:spLocks noChangeShapeType="1"/>
            </p:cNvSpPr>
            <p:nvPr/>
          </p:nvSpPr>
          <p:spPr bwMode="auto">
            <a:xfrm>
              <a:off x="2311400" y="4445000"/>
              <a:ext cx="3746500"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 name="Rectangle 6"/>
            <p:cNvSpPr>
              <a:spLocks noChangeArrowheads="1"/>
            </p:cNvSpPr>
            <p:nvPr/>
          </p:nvSpPr>
          <p:spPr bwMode="auto">
            <a:xfrm>
              <a:off x="3187700" y="5918200"/>
              <a:ext cx="19812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dirty="0">
                  <a:solidFill>
                    <a:srgbClr val="000000"/>
                  </a:solidFill>
                  <a:latin typeface="Times New Roman" pitchFamily="18" charset="0"/>
                </a:rPr>
                <a:t>hardware</a:t>
              </a:r>
            </a:p>
          </p:txBody>
        </p:sp>
        <p:sp>
          <p:nvSpPr>
            <p:cNvPr id="10" name="Rectangle 7"/>
            <p:cNvSpPr>
              <a:spLocks noChangeArrowheads="1"/>
            </p:cNvSpPr>
            <p:nvPr/>
          </p:nvSpPr>
          <p:spPr bwMode="auto">
            <a:xfrm>
              <a:off x="279400" y="4991100"/>
              <a:ext cx="15875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dirty="0">
                  <a:solidFill>
                    <a:srgbClr val="000000"/>
                  </a:solidFill>
                  <a:latin typeface="Times New Roman" pitchFamily="18" charset="0"/>
                </a:rPr>
                <a:t>microkernel</a:t>
              </a:r>
            </a:p>
          </p:txBody>
        </p:sp>
        <p:sp>
          <p:nvSpPr>
            <p:cNvPr id="11" name="Rectangle 8"/>
            <p:cNvSpPr>
              <a:spLocks noChangeArrowheads="1"/>
            </p:cNvSpPr>
            <p:nvPr/>
          </p:nvSpPr>
          <p:spPr bwMode="auto">
            <a:xfrm>
              <a:off x="1917700" y="4965700"/>
              <a:ext cx="13462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a:solidFill>
                    <a:srgbClr val="000000"/>
                  </a:solidFill>
                  <a:latin typeface="Times New Roman" pitchFamily="18" charset="0"/>
                </a:rPr>
                <a:t>low-level </a:t>
              </a:r>
              <a:br>
                <a:rPr lang="en-US" sz="1800" b="1">
                  <a:solidFill>
                    <a:srgbClr val="000000"/>
                  </a:solidFill>
                  <a:latin typeface="Times New Roman" pitchFamily="18" charset="0"/>
                </a:rPr>
              </a:br>
              <a:r>
                <a:rPr lang="en-US" sz="1800" b="1">
                  <a:solidFill>
                    <a:srgbClr val="000000"/>
                  </a:solidFill>
                  <a:latin typeface="Times New Roman" pitchFamily="18" charset="0"/>
                </a:rPr>
                <a:t>VM</a:t>
              </a:r>
            </a:p>
          </p:txBody>
        </p:sp>
        <p:sp>
          <p:nvSpPr>
            <p:cNvPr id="12" name="Rectangle 9"/>
            <p:cNvSpPr>
              <a:spLocks noChangeArrowheads="1"/>
            </p:cNvSpPr>
            <p:nvPr/>
          </p:nvSpPr>
          <p:spPr bwMode="auto">
            <a:xfrm>
              <a:off x="3327400" y="5130800"/>
              <a:ext cx="16002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a:solidFill>
                    <a:srgbClr val="000000"/>
                  </a:solidFill>
                  <a:latin typeface="Times New Roman" pitchFamily="18" charset="0"/>
                </a:rPr>
                <a:t>protection</a:t>
              </a:r>
            </a:p>
          </p:txBody>
        </p:sp>
        <p:sp>
          <p:nvSpPr>
            <p:cNvPr id="13" name="Rectangle 10"/>
            <p:cNvSpPr>
              <a:spLocks noChangeArrowheads="1"/>
            </p:cNvSpPr>
            <p:nvPr/>
          </p:nvSpPr>
          <p:spPr bwMode="auto">
            <a:xfrm>
              <a:off x="4673600" y="4991100"/>
              <a:ext cx="16891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a:solidFill>
                    <a:srgbClr val="000000"/>
                  </a:solidFill>
                  <a:latin typeface="Times New Roman" pitchFamily="18" charset="0"/>
                </a:rPr>
                <a:t>processor </a:t>
              </a:r>
              <a:br>
                <a:rPr lang="en-US" sz="1800" b="1">
                  <a:solidFill>
                    <a:srgbClr val="000000"/>
                  </a:solidFill>
                  <a:latin typeface="Times New Roman" pitchFamily="18" charset="0"/>
                </a:rPr>
              </a:br>
              <a:r>
                <a:rPr lang="en-US" sz="1800" b="1">
                  <a:solidFill>
                    <a:srgbClr val="000000"/>
                  </a:solidFill>
                  <a:latin typeface="Times New Roman" pitchFamily="18" charset="0"/>
                </a:rPr>
                <a:t>control</a:t>
              </a:r>
            </a:p>
          </p:txBody>
        </p:sp>
        <p:sp>
          <p:nvSpPr>
            <p:cNvPr id="14" name="Rectangle 11"/>
            <p:cNvSpPr>
              <a:spLocks noChangeArrowheads="1"/>
            </p:cNvSpPr>
            <p:nvPr/>
          </p:nvSpPr>
          <p:spPr bwMode="auto">
            <a:xfrm>
              <a:off x="519663" y="3314700"/>
              <a:ext cx="19939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dirty="0">
                  <a:solidFill>
                    <a:srgbClr val="000000"/>
                  </a:solidFill>
                  <a:latin typeface="Times New Roman" pitchFamily="18" charset="0"/>
                </a:rPr>
                <a:t>system processes</a:t>
              </a:r>
            </a:p>
          </p:txBody>
        </p:sp>
        <p:sp>
          <p:nvSpPr>
            <p:cNvPr id="15" name="Rectangle 12"/>
            <p:cNvSpPr>
              <a:spLocks noChangeArrowheads="1"/>
            </p:cNvSpPr>
            <p:nvPr/>
          </p:nvSpPr>
          <p:spPr bwMode="auto">
            <a:xfrm>
              <a:off x="2578100" y="3009900"/>
              <a:ext cx="15875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a:solidFill>
                    <a:srgbClr val="000000"/>
                  </a:solidFill>
                  <a:latin typeface="Times New Roman" pitchFamily="18" charset="0"/>
                </a:rPr>
                <a:t>file system</a:t>
              </a:r>
            </a:p>
          </p:txBody>
        </p:sp>
        <p:sp>
          <p:nvSpPr>
            <p:cNvPr id="16" name="Rectangle 13"/>
            <p:cNvSpPr>
              <a:spLocks noChangeArrowheads="1"/>
            </p:cNvSpPr>
            <p:nvPr/>
          </p:nvSpPr>
          <p:spPr bwMode="auto">
            <a:xfrm>
              <a:off x="2527300" y="3683000"/>
              <a:ext cx="14097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a:solidFill>
                    <a:srgbClr val="000000"/>
                  </a:solidFill>
                  <a:latin typeface="Times New Roman" pitchFamily="18" charset="0"/>
                </a:rPr>
                <a:t>thread </a:t>
              </a:r>
              <a:br>
                <a:rPr lang="en-US" sz="1800" b="1">
                  <a:solidFill>
                    <a:srgbClr val="000000"/>
                  </a:solidFill>
                  <a:latin typeface="Times New Roman" pitchFamily="18" charset="0"/>
                </a:rPr>
              </a:br>
              <a:r>
                <a:rPr lang="en-US" sz="1800" b="1">
                  <a:solidFill>
                    <a:srgbClr val="000000"/>
                  </a:solidFill>
                  <a:latin typeface="Times New Roman" pitchFamily="18" charset="0"/>
                </a:rPr>
                <a:t>system</a:t>
              </a:r>
            </a:p>
          </p:txBody>
        </p:sp>
        <p:sp>
          <p:nvSpPr>
            <p:cNvPr id="17" name="Rectangle 14"/>
            <p:cNvSpPr>
              <a:spLocks noChangeArrowheads="1"/>
            </p:cNvSpPr>
            <p:nvPr/>
          </p:nvSpPr>
          <p:spPr bwMode="auto">
            <a:xfrm>
              <a:off x="3263900" y="4597400"/>
              <a:ext cx="17907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a:solidFill>
                    <a:srgbClr val="000000"/>
                  </a:solidFill>
                  <a:latin typeface="Times New Roman" pitchFamily="18" charset="0"/>
                </a:rPr>
                <a:t>communication</a:t>
              </a:r>
            </a:p>
          </p:txBody>
        </p:sp>
        <p:sp>
          <p:nvSpPr>
            <p:cNvPr id="18" name="Rectangle 15"/>
            <p:cNvSpPr>
              <a:spLocks noChangeArrowheads="1"/>
            </p:cNvSpPr>
            <p:nvPr/>
          </p:nvSpPr>
          <p:spPr bwMode="auto">
            <a:xfrm>
              <a:off x="3835400" y="3644900"/>
              <a:ext cx="14224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a:solidFill>
                    <a:srgbClr val="000000"/>
                  </a:solidFill>
                  <a:latin typeface="Times New Roman" pitchFamily="18" charset="0"/>
                </a:rPr>
                <a:t>external </a:t>
              </a:r>
              <a:br>
                <a:rPr lang="en-US" sz="1800" b="1">
                  <a:solidFill>
                    <a:srgbClr val="000000"/>
                  </a:solidFill>
                  <a:latin typeface="Times New Roman" pitchFamily="18" charset="0"/>
                </a:rPr>
              </a:br>
              <a:r>
                <a:rPr lang="en-US" sz="1800" b="1">
                  <a:solidFill>
                    <a:srgbClr val="000000"/>
                  </a:solidFill>
                  <a:latin typeface="Times New Roman" pitchFamily="18" charset="0"/>
                </a:rPr>
                <a:t>paging</a:t>
              </a:r>
            </a:p>
          </p:txBody>
        </p:sp>
        <p:sp>
          <p:nvSpPr>
            <p:cNvPr id="19" name="Rectangle 16"/>
            <p:cNvSpPr>
              <a:spLocks noChangeArrowheads="1"/>
            </p:cNvSpPr>
            <p:nvPr/>
          </p:nvSpPr>
          <p:spPr bwMode="auto">
            <a:xfrm>
              <a:off x="4991100" y="3695700"/>
              <a:ext cx="15494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dirty="0">
                  <a:solidFill>
                    <a:srgbClr val="000000"/>
                  </a:solidFill>
                  <a:latin typeface="Times New Roman" pitchFamily="18" charset="0"/>
                </a:rPr>
                <a:t>network </a:t>
              </a:r>
              <a:br>
                <a:rPr lang="en-US" sz="1800" b="1" dirty="0">
                  <a:solidFill>
                    <a:srgbClr val="000000"/>
                  </a:solidFill>
                  <a:latin typeface="Times New Roman" pitchFamily="18" charset="0"/>
                </a:rPr>
              </a:br>
              <a:r>
                <a:rPr lang="en-US" sz="1800" b="1" dirty="0">
                  <a:solidFill>
                    <a:srgbClr val="000000"/>
                  </a:solidFill>
                  <a:latin typeface="Times New Roman" pitchFamily="18" charset="0"/>
                </a:rPr>
                <a:t>support</a:t>
              </a:r>
            </a:p>
          </p:txBody>
        </p:sp>
        <p:sp>
          <p:nvSpPr>
            <p:cNvPr id="20" name="AutoShape 17"/>
            <p:cNvSpPr>
              <a:spLocks noChangeArrowheads="1"/>
            </p:cNvSpPr>
            <p:nvPr/>
          </p:nvSpPr>
          <p:spPr bwMode="auto">
            <a:xfrm>
              <a:off x="2794000" y="3695700"/>
              <a:ext cx="901700" cy="622300"/>
            </a:xfrm>
            <a:prstGeom prst="roundRect">
              <a:avLst>
                <a:gd name="adj" fmla="val 24523"/>
              </a:avLst>
            </a:prstGeom>
            <a:noFill/>
            <a:ln w="508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 name="AutoShape 18"/>
            <p:cNvSpPr>
              <a:spLocks noChangeArrowheads="1"/>
            </p:cNvSpPr>
            <p:nvPr/>
          </p:nvSpPr>
          <p:spPr bwMode="auto">
            <a:xfrm>
              <a:off x="4114800" y="3733800"/>
              <a:ext cx="876300" cy="571500"/>
            </a:xfrm>
            <a:prstGeom prst="roundRect">
              <a:avLst>
                <a:gd name="adj" fmla="val 24486"/>
              </a:avLst>
            </a:prstGeom>
            <a:noFill/>
            <a:ln w="508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 name="AutoShape 19"/>
            <p:cNvSpPr>
              <a:spLocks noChangeArrowheads="1"/>
            </p:cNvSpPr>
            <p:nvPr/>
          </p:nvSpPr>
          <p:spPr bwMode="auto">
            <a:xfrm>
              <a:off x="2717800" y="3060700"/>
              <a:ext cx="1257300" cy="406400"/>
            </a:xfrm>
            <a:prstGeom prst="roundRect">
              <a:avLst>
                <a:gd name="adj" fmla="val 24995"/>
              </a:avLst>
            </a:prstGeom>
            <a:noFill/>
            <a:ln w="508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 name="AutoShape 20"/>
            <p:cNvSpPr>
              <a:spLocks noChangeArrowheads="1"/>
            </p:cNvSpPr>
            <p:nvPr/>
          </p:nvSpPr>
          <p:spPr bwMode="auto">
            <a:xfrm>
              <a:off x="5321300" y="3746500"/>
              <a:ext cx="863600" cy="622300"/>
            </a:xfrm>
            <a:prstGeom prst="roundRect">
              <a:avLst>
                <a:gd name="adj" fmla="val 24523"/>
              </a:avLst>
            </a:prstGeom>
            <a:noFill/>
            <a:ln w="508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 name="Rectangle 21"/>
            <p:cNvSpPr>
              <a:spLocks noChangeArrowheads="1"/>
            </p:cNvSpPr>
            <p:nvPr/>
          </p:nvSpPr>
          <p:spPr bwMode="auto">
            <a:xfrm>
              <a:off x="4305300" y="2908300"/>
              <a:ext cx="19050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a:solidFill>
                    <a:srgbClr val="000000"/>
                  </a:solidFill>
                  <a:latin typeface="Times New Roman" pitchFamily="18" charset="0"/>
                </a:rPr>
                <a:t>high-level </a:t>
              </a:r>
              <a:br>
                <a:rPr lang="en-US" sz="1800" b="1">
                  <a:solidFill>
                    <a:srgbClr val="000000"/>
                  </a:solidFill>
                  <a:latin typeface="Times New Roman" pitchFamily="18" charset="0"/>
                </a:rPr>
              </a:br>
              <a:r>
                <a:rPr lang="en-US" sz="1800" b="1">
                  <a:solidFill>
                    <a:srgbClr val="000000"/>
                  </a:solidFill>
                  <a:latin typeface="Times New Roman" pitchFamily="18" charset="0"/>
                </a:rPr>
                <a:t>scheduling</a:t>
              </a:r>
            </a:p>
          </p:txBody>
        </p:sp>
        <p:sp>
          <p:nvSpPr>
            <p:cNvPr id="25" name="AutoShape 22"/>
            <p:cNvSpPr>
              <a:spLocks noChangeArrowheads="1"/>
            </p:cNvSpPr>
            <p:nvPr/>
          </p:nvSpPr>
          <p:spPr bwMode="auto">
            <a:xfrm>
              <a:off x="4584700" y="2984500"/>
              <a:ext cx="1295400" cy="546100"/>
            </a:xfrm>
            <a:prstGeom prst="roundRect">
              <a:avLst>
                <a:gd name="adj" fmla="val 23398"/>
              </a:avLst>
            </a:prstGeom>
            <a:noFill/>
            <a:ln w="508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 name="Line 23"/>
            <p:cNvSpPr>
              <a:spLocks noChangeShapeType="1"/>
            </p:cNvSpPr>
            <p:nvPr/>
          </p:nvSpPr>
          <p:spPr bwMode="auto">
            <a:xfrm>
              <a:off x="2400300" y="2705100"/>
              <a:ext cx="3746500" cy="0"/>
            </a:xfrm>
            <a:prstGeom prst="line">
              <a:avLst/>
            </a:prstGeom>
            <a:noFill/>
            <a:ln w="50800">
              <a:solidFill>
                <a:srgbClr val="D5006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 name="Rectangle 24"/>
            <p:cNvSpPr>
              <a:spLocks noChangeArrowheads="1"/>
            </p:cNvSpPr>
            <p:nvPr/>
          </p:nvSpPr>
          <p:spPr bwMode="auto">
            <a:xfrm>
              <a:off x="685800" y="1981200"/>
              <a:ext cx="17145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nSpc>
                  <a:spcPts val="2100"/>
                </a:lnSpc>
                <a:tabLst>
                  <a:tab pos="457200" algn="l"/>
                  <a:tab pos="914400" algn="l"/>
                  <a:tab pos="1371600" algn="l"/>
                </a:tabLst>
              </a:pPr>
              <a:r>
                <a:rPr lang="en-US" sz="1800" b="1" dirty="0">
                  <a:solidFill>
                    <a:srgbClr val="000000"/>
                  </a:solidFill>
                  <a:latin typeface="Times New Roman" pitchFamily="18" charset="0"/>
                </a:rPr>
                <a:t>user processes</a:t>
              </a:r>
            </a:p>
          </p:txBody>
        </p:sp>
        <p:sp>
          <p:nvSpPr>
            <p:cNvPr id="28" name="Rectangle 25"/>
            <p:cNvSpPr>
              <a:spLocks noChangeArrowheads="1"/>
            </p:cNvSpPr>
            <p:nvPr/>
          </p:nvSpPr>
          <p:spPr bwMode="auto">
            <a:xfrm>
              <a:off x="6870700" y="4965700"/>
              <a:ext cx="165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nSpc>
                  <a:spcPts val="2100"/>
                </a:lnSpc>
                <a:tabLst>
                  <a:tab pos="457200" algn="l"/>
                  <a:tab pos="914400" algn="l"/>
                  <a:tab pos="1371600" algn="l"/>
                </a:tabLst>
              </a:pPr>
              <a:r>
                <a:rPr lang="en-US" sz="1800" b="1">
                  <a:solidFill>
                    <a:srgbClr val="000000"/>
                  </a:solidFill>
                  <a:latin typeface="Times New Roman" pitchFamily="18" charset="0"/>
                </a:rPr>
                <a:t>kernel mode</a:t>
              </a:r>
            </a:p>
          </p:txBody>
        </p:sp>
        <p:sp>
          <p:nvSpPr>
            <p:cNvPr id="29" name="Rectangle 26"/>
            <p:cNvSpPr>
              <a:spLocks noChangeArrowheads="1"/>
            </p:cNvSpPr>
            <p:nvPr/>
          </p:nvSpPr>
          <p:spPr bwMode="auto">
            <a:xfrm>
              <a:off x="6451600" y="2527300"/>
              <a:ext cx="20701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lnSpc>
                  <a:spcPts val="2100"/>
                </a:lnSpc>
                <a:tabLst>
                  <a:tab pos="457200" algn="l"/>
                  <a:tab pos="914400" algn="l"/>
                  <a:tab pos="1371600" algn="l"/>
                </a:tabLst>
              </a:pPr>
              <a:r>
                <a:rPr lang="en-US" sz="1800" b="1">
                  <a:solidFill>
                    <a:srgbClr val="000000"/>
                  </a:solidFill>
                  <a:latin typeface="Times New Roman" pitchFamily="18" charset="0"/>
                </a:rPr>
                <a:t>user mode</a:t>
              </a:r>
            </a:p>
          </p:txBody>
        </p:sp>
        <p:sp>
          <p:nvSpPr>
            <p:cNvPr id="30" name="Oval 27"/>
            <p:cNvSpPr>
              <a:spLocks noChangeArrowheads="1"/>
            </p:cNvSpPr>
            <p:nvPr/>
          </p:nvSpPr>
          <p:spPr bwMode="auto">
            <a:xfrm>
              <a:off x="2978150" y="2000250"/>
              <a:ext cx="355600" cy="317500"/>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 name="Oval 28"/>
            <p:cNvSpPr>
              <a:spLocks noChangeArrowheads="1"/>
            </p:cNvSpPr>
            <p:nvPr/>
          </p:nvSpPr>
          <p:spPr bwMode="auto">
            <a:xfrm>
              <a:off x="3562350" y="1847850"/>
              <a:ext cx="368300" cy="317500"/>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 name="Oval 29"/>
            <p:cNvSpPr>
              <a:spLocks noChangeArrowheads="1"/>
            </p:cNvSpPr>
            <p:nvPr/>
          </p:nvSpPr>
          <p:spPr bwMode="auto">
            <a:xfrm>
              <a:off x="3879850" y="2152650"/>
              <a:ext cx="368300" cy="317500"/>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 name="Oval 30"/>
            <p:cNvSpPr>
              <a:spLocks noChangeArrowheads="1"/>
            </p:cNvSpPr>
            <p:nvPr/>
          </p:nvSpPr>
          <p:spPr bwMode="auto">
            <a:xfrm>
              <a:off x="4438650" y="2000250"/>
              <a:ext cx="368300" cy="317500"/>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4" name="Oval 31"/>
            <p:cNvSpPr>
              <a:spLocks noChangeArrowheads="1"/>
            </p:cNvSpPr>
            <p:nvPr/>
          </p:nvSpPr>
          <p:spPr bwMode="auto">
            <a:xfrm>
              <a:off x="4819650" y="1682750"/>
              <a:ext cx="368300" cy="317500"/>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5" name="Oval 32"/>
            <p:cNvSpPr>
              <a:spLocks noChangeArrowheads="1"/>
            </p:cNvSpPr>
            <p:nvPr/>
          </p:nvSpPr>
          <p:spPr bwMode="auto">
            <a:xfrm>
              <a:off x="5149850" y="2266950"/>
              <a:ext cx="368300" cy="317500"/>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6" name="Line 33"/>
            <p:cNvSpPr>
              <a:spLocks noChangeShapeType="1"/>
            </p:cNvSpPr>
            <p:nvPr/>
          </p:nvSpPr>
          <p:spPr bwMode="auto">
            <a:xfrm flipH="1" flipV="1">
              <a:off x="6419850" y="1695450"/>
              <a:ext cx="520700" cy="10287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 name="Line 34"/>
            <p:cNvSpPr>
              <a:spLocks noChangeShapeType="1"/>
            </p:cNvSpPr>
            <p:nvPr/>
          </p:nvSpPr>
          <p:spPr bwMode="auto">
            <a:xfrm flipH="1">
              <a:off x="6381750" y="2711450"/>
              <a:ext cx="558800" cy="1600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 name="Line 35"/>
            <p:cNvSpPr>
              <a:spLocks noChangeShapeType="1"/>
            </p:cNvSpPr>
            <p:nvPr/>
          </p:nvSpPr>
          <p:spPr bwMode="auto">
            <a:xfrm flipH="1" flipV="1">
              <a:off x="6356350" y="4527550"/>
              <a:ext cx="368300" cy="609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9" name="Line 36"/>
            <p:cNvSpPr>
              <a:spLocks noChangeShapeType="1"/>
            </p:cNvSpPr>
            <p:nvPr/>
          </p:nvSpPr>
          <p:spPr bwMode="auto">
            <a:xfrm flipH="1">
              <a:off x="6330950" y="5149850"/>
              <a:ext cx="393700" cy="5080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extLst>
      <p:ext uri="{BB962C8B-B14F-4D97-AF65-F5344CB8AC3E}">
        <p14:creationId xmlns:p14="http://schemas.microsoft.com/office/powerpoint/2010/main" val="3996215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gray">
          <a:xfrm>
            <a:off x="762472" y="354415"/>
            <a:ext cx="4202319"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OS Structures</a:t>
            </a:r>
          </a:p>
        </p:txBody>
      </p:sp>
      <p:sp>
        <p:nvSpPr>
          <p:cNvPr id="6" name="Rectangle 5"/>
          <p:cNvSpPr/>
          <p:nvPr/>
        </p:nvSpPr>
        <p:spPr>
          <a:xfrm>
            <a:off x="258416" y="1594520"/>
            <a:ext cx="2401940" cy="892552"/>
          </a:xfrm>
          <a:prstGeom prst="rect">
            <a:avLst/>
          </a:prstGeom>
        </p:spPr>
        <p:txBody>
          <a:bodyPr wrap="none">
            <a:spAutoFit/>
          </a:bodyPr>
          <a:lstStyle/>
          <a:p>
            <a:pPr lvl="1"/>
            <a:r>
              <a:rPr lang="en-IN" b="1" u="sng" dirty="0"/>
              <a:t>4. Modules</a:t>
            </a:r>
            <a:endParaRPr lang="en-IN" dirty="0"/>
          </a:p>
          <a:p>
            <a:pPr lvl="1"/>
            <a:endParaRPr lang="en-IN" dirty="0"/>
          </a:p>
        </p:txBody>
      </p:sp>
      <p:sp>
        <p:nvSpPr>
          <p:cNvPr id="7" name="Rectangle 6"/>
          <p:cNvSpPr/>
          <p:nvPr/>
        </p:nvSpPr>
        <p:spPr>
          <a:xfrm>
            <a:off x="7603232" y="2962672"/>
            <a:ext cx="5904656" cy="2031325"/>
          </a:xfrm>
          <a:prstGeom prst="rect">
            <a:avLst/>
          </a:prstGeom>
        </p:spPr>
        <p:txBody>
          <a:bodyPr wrap="square">
            <a:spAutoFit/>
          </a:bodyPr>
          <a:lstStyle/>
          <a:p>
            <a:pPr algn="just">
              <a:lnSpc>
                <a:spcPct val="150000"/>
              </a:lnSpc>
            </a:pPr>
            <a:r>
              <a:rPr lang="en-IN" sz="2800" dirty="0">
                <a:solidFill>
                  <a:srgbClr val="C00000"/>
                </a:solidFill>
              </a:rPr>
              <a:t>The OS design involves using object-oriented programming techniques to create a modular kernel. </a:t>
            </a:r>
          </a:p>
        </p:txBody>
      </p:sp>
      <p:pic>
        <p:nvPicPr>
          <p:cNvPr id="9" name="Picture 8" descr="http://3.bp.blogspot.com/-1r45_M9qKgY/VlifrdID81I/AAAAAAAAAzQ/kWJS1FlrJbc/s1600/solarise%2Bsystem.jpg"/>
          <p:cNvPicPr/>
          <p:nvPr/>
        </p:nvPicPr>
        <p:blipFill>
          <a:blip r:embed="rId2" cstate="print"/>
          <a:srcRect/>
          <a:stretch>
            <a:fillRect/>
          </a:stretch>
        </p:blipFill>
        <p:spPr bwMode="auto">
          <a:xfrm>
            <a:off x="762472" y="2567897"/>
            <a:ext cx="6099056" cy="3778696"/>
          </a:xfrm>
          <a:prstGeom prst="rect">
            <a:avLst/>
          </a:prstGeom>
          <a:noFill/>
          <a:ln w="9525">
            <a:noFill/>
            <a:miter lim="800000"/>
            <a:headEnd/>
            <a:tailEnd/>
          </a:ln>
        </p:spPr>
      </p:pic>
    </p:spTree>
    <p:extLst>
      <p:ext uri="{BB962C8B-B14F-4D97-AF65-F5344CB8AC3E}">
        <p14:creationId xmlns:p14="http://schemas.microsoft.com/office/powerpoint/2010/main" val="1333312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txBox="1">
            <a:spLocks noChangeArrowheads="1"/>
          </p:cNvSpPr>
          <p:nvPr/>
        </p:nvSpPr>
        <p:spPr bwMode="gray">
          <a:xfrm>
            <a:off x="815209" y="442392"/>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OS Components</a:t>
            </a:r>
          </a:p>
        </p:txBody>
      </p:sp>
      <p:sp>
        <p:nvSpPr>
          <p:cNvPr id="43" name="Rectangle 42"/>
          <p:cNvSpPr/>
          <p:nvPr/>
        </p:nvSpPr>
        <p:spPr>
          <a:xfrm>
            <a:off x="811057" y="1810544"/>
            <a:ext cx="13400384" cy="3970318"/>
          </a:xfrm>
          <a:prstGeom prst="rect">
            <a:avLst/>
          </a:prstGeom>
        </p:spPr>
        <p:txBody>
          <a:bodyPr wrap="square">
            <a:spAutoFit/>
          </a:bodyPr>
          <a:lstStyle/>
          <a:p>
            <a:pPr>
              <a:lnSpc>
                <a:spcPct val="150000"/>
              </a:lnSpc>
            </a:pPr>
            <a:r>
              <a:rPr lang="en-IN" sz="2800" dirty="0"/>
              <a:t>The components of an operating system all exist in order to make the different parts of a computer work together. The OS consists of the following 4 components :</a:t>
            </a:r>
          </a:p>
          <a:p>
            <a:pPr marL="514350" lvl="0" indent="-514350">
              <a:lnSpc>
                <a:spcPct val="150000"/>
              </a:lnSpc>
              <a:buFont typeface="+mj-lt"/>
              <a:buAutoNum type="arabicPeriod"/>
            </a:pPr>
            <a:r>
              <a:rPr lang="en-IN" sz="2800" dirty="0">
                <a:solidFill>
                  <a:srgbClr val="C00000"/>
                </a:solidFill>
              </a:rPr>
              <a:t>Kernel</a:t>
            </a:r>
          </a:p>
          <a:p>
            <a:pPr marL="514350" lvl="0" indent="-514350">
              <a:lnSpc>
                <a:spcPct val="150000"/>
              </a:lnSpc>
              <a:buFont typeface="+mj-lt"/>
              <a:buAutoNum type="arabicPeriod"/>
            </a:pPr>
            <a:r>
              <a:rPr lang="en-IN" sz="2800" dirty="0">
                <a:solidFill>
                  <a:srgbClr val="C00000"/>
                </a:solidFill>
              </a:rPr>
              <a:t>Networking</a:t>
            </a:r>
          </a:p>
          <a:p>
            <a:pPr marL="514350" lvl="0" indent="-514350">
              <a:lnSpc>
                <a:spcPct val="150000"/>
              </a:lnSpc>
              <a:buFont typeface="+mj-lt"/>
              <a:buAutoNum type="arabicPeriod"/>
            </a:pPr>
            <a:r>
              <a:rPr lang="en-IN" sz="2800" dirty="0">
                <a:solidFill>
                  <a:srgbClr val="C00000"/>
                </a:solidFill>
              </a:rPr>
              <a:t>Security</a:t>
            </a:r>
          </a:p>
          <a:p>
            <a:pPr marL="514350" lvl="0" indent="-514350">
              <a:lnSpc>
                <a:spcPct val="150000"/>
              </a:lnSpc>
              <a:buFont typeface="+mj-lt"/>
              <a:buAutoNum type="arabicPeriod"/>
            </a:pPr>
            <a:r>
              <a:rPr lang="en-IN" sz="2800" dirty="0">
                <a:solidFill>
                  <a:srgbClr val="C00000"/>
                </a:solidFill>
              </a:rPr>
              <a:t>User Interface.</a:t>
            </a:r>
          </a:p>
        </p:txBody>
      </p:sp>
    </p:spTree>
    <p:extLst>
      <p:ext uri="{BB962C8B-B14F-4D97-AF65-F5344CB8AC3E}">
        <p14:creationId xmlns:p14="http://schemas.microsoft.com/office/powerpoint/2010/main" val="2259685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gray">
          <a:xfrm>
            <a:off x="683568" y="332656"/>
            <a:ext cx="7772400" cy="1143000"/>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US" altLang="zh-TW" sz="3600" dirty="0">
                <a:solidFill>
                  <a:srgbClr val="FF6600"/>
                </a:solidFill>
                <a:latin typeface="Aharoni" pitchFamily="2" charset="-79"/>
                <a:cs typeface="Aharoni" pitchFamily="2" charset="-79"/>
              </a:rPr>
              <a:t>OS Components</a:t>
            </a:r>
          </a:p>
        </p:txBody>
      </p:sp>
      <p:sp>
        <p:nvSpPr>
          <p:cNvPr id="7" name="Rectangle 6"/>
          <p:cNvSpPr/>
          <p:nvPr/>
        </p:nvSpPr>
        <p:spPr>
          <a:xfrm>
            <a:off x="834480" y="1596156"/>
            <a:ext cx="8424936" cy="579967"/>
          </a:xfrm>
          <a:prstGeom prst="rect">
            <a:avLst/>
          </a:prstGeom>
        </p:spPr>
        <p:txBody>
          <a:bodyPr wrap="square">
            <a:spAutoFit/>
          </a:bodyPr>
          <a:lstStyle/>
          <a:p>
            <a:pPr marL="514350" lvl="0" indent="-514350">
              <a:lnSpc>
                <a:spcPct val="150000"/>
              </a:lnSpc>
              <a:buFont typeface="+mj-lt"/>
              <a:buAutoNum type="arabicPeriod"/>
            </a:pPr>
            <a:r>
              <a:rPr lang="en-IN" b="1" u="sng" dirty="0"/>
              <a:t>Kernel</a:t>
            </a:r>
            <a:endParaRPr lang="en-IN" sz="2800" dirty="0"/>
          </a:p>
        </p:txBody>
      </p:sp>
      <p:pic>
        <p:nvPicPr>
          <p:cNvPr id="8" name="Picture 7" descr="https://upload.wikimedia.org/wikipedia/commons/thumb/8/8f/Kernel_Layout.svg/220px-Kernel_Layout.svg.png">
            <a:hlinkClick r:id="rId2"/>
          </p:cNvPr>
          <p:cNvPicPr/>
          <p:nvPr/>
        </p:nvPicPr>
        <p:blipFill>
          <a:blip r:embed="rId3" cstate="print"/>
          <a:srcRect/>
          <a:stretch>
            <a:fillRect/>
          </a:stretch>
        </p:blipFill>
        <p:spPr bwMode="auto">
          <a:xfrm>
            <a:off x="1338536" y="2530624"/>
            <a:ext cx="5345149" cy="3960440"/>
          </a:xfrm>
          <a:prstGeom prst="rect">
            <a:avLst/>
          </a:prstGeom>
          <a:noFill/>
          <a:ln w="9525">
            <a:noFill/>
            <a:miter lim="800000"/>
            <a:headEnd/>
            <a:tailEnd/>
          </a:ln>
        </p:spPr>
      </p:pic>
      <p:sp>
        <p:nvSpPr>
          <p:cNvPr id="9" name="Rectangle 8"/>
          <p:cNvSpPr/>
          <p:nvPr/>
        </p:nvSpPr>
        <p:spPr>
          <a:xfrm>
            <a:off x="7819256" y="3106688"/>
            <a:ext cx="5112568" cy="2031325"/>
          </a:xfrm>
          <a:prstGeom prst="rect">
            <a:avLst/>
          </a:prstGeom>
        </p:spPr>
        <p:txBody>
          <a:bodyPr wrap="square">
            <a:spAutoFit/>
          </a:bodyPr>
          <a:lstStyle/>
          <a:p>
            <a:pPr>
              <a:lnSpc>
                <a:spcPct val="150000"/>
              </a:lnSpc>
            </a:pPr>
            <a:r>
              <a:rPr lang="en-IN" sz="2800" dirty="0"/>
              <a:t>A kernel connects the application software to the hardware of a computer.</a:t>
            </a:r>
          </a:p>
        </p:txBody>
      </p:sp>
    </p:spTree>
    <p:extLst>
      <p:ext uri="{BB962C8B-B14F-4D97-AF65-F5344CB8AC3E}">
        <p14:creationId xmlns:p14="http://schemas.microsoft.com/office/powerpoint/2010/main" val="2963200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88624" y="658416"/>
            <a:ext cx="4464496" cy="681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OS COMPONENTS</a:t>
            </a:r>
          </a:p>
        </p:txBody>
      </p:sp>
      <p:sp>
        <p:nvSpPr>
          <p:cNvPr id="6" name="Rectangle 5"/>
          <p:cNvSpPr/>
          <p:nvPr/>
        </p:nvSpPr>
        <p:spPr>
          <a:xfrm>
            <a:off x="690464" y="1622424"/>
            <a:ext cx="8424936" cy="579967"/>
          </a:xfrm>
          <a:prstGeom prst="rect">
            <a:avLst/>
          </a:prstGeom>
        </p:spPr>
        <p:txBody>
          <a:bodyPr wrap="square">
            <a:spAutoFit/>
          </a:bodyPr>
          <a:lstStyle/>
          <a:p>
            <a:pPr marL="514350" lvl="0" indent="-514350">
              <a:lnSpc>
                <a:spcPct val="150000"/>
              </a:lnSpc>
              <a:buFont typeface="+mj-lt"/>
              <a:buAutoNum type="arabicPeriod"/>
            </a:pPr>
            <a:r>
              <a:rPr lang="en-IN" b="1" i="1" u="sng" dirty="0"/>
              <a:t>Kernel</a:t>
            </a:r>
            <a:endParaRPr lang="en-IN" sz="2800" i="1" dirty="0"/>
          </a:p>
        </p:txBody>
      </p:sp>
      <p:sp>
        <p:nvSpPr>
          <p:cNvPr id="7" name="Rectangle 6"/>
          <p:cNvSpPr/>
          <p:nvPr/>
        </p:nvSpPr>
        <p:spPr>
          <a:xfrm>
            <a:off x="1266528" y="2191696"/>
            <a:ext cx="10232032" cy="4939814"/>
          </a:xfrm>
          <a:prstGeom prst="rect">
            <a:avLst/>
          </a:prstGeom>
        </p:spPr>
        <p:txBody>
          <a:bodyPr wrap="square">
            <a:spAutoFit/>
          </a:bodyPr>
          <a:lstStyle/>
          <a:p>
            <a:pPr>
              <a:lnSpc>
                <a:spcPct val="150000"/>
              </a:lnSpc>
            </a:pPr>
            <a:r>
              <a:rPr lang="en-IN" sz="2800" dirty="0"/>
              <a:t>The different tasks performed by a kernel includes:</a:t>
            </a:r>
          </a:p>
          <a:p>
            <a:pPr marL="457200" indent="-457200">
              <a:lnSpc>
                <a:spcPct val="150000"/>
              </a:lnSpc>
              <a:buFont typeface="+mj-lt"/>
              <a:buAutoNum type="arabicPeriod"/>
            </a:pPr>
            <a:r>
              <a:rPr lang="en-IN" dirty="0">
                <a:solidFill>
                  <a:srgbClr val="0070C0"/>
                </a:solidFill>
              </a:rPr>
              <a:t>Program Execution</a:t>
            </a:r>
          </a:p>
          <a:p>
            <a:pPr marL="457200" indent="-457200">
              <a:lnSpc>
                <a:spcPct val="150000"/>
              </a:lnSpc>
              <a:buFont typeface="+mj-lt"/>
              <a:buAutoNum type="arabicPeriod"/>
            </a:pPr>
            <a:r>
              <a:rPr lang="en-IN" dirty="0">
                <a:solidFill>
                  <a:srgbClr val="0070C0"/>
                </a:solidFill>
              </a:rPr>
              <a:t>Interrupts</a:t>
            </a:r>
          </a:p>
          <a:p>
            <a:pPr marL="457200" indent="-457200">
              <a:lnSpc>
                <a:spcPct val="150000"/>
              </a:lnSpc>
              <a:buFont typeface="+mj-lt"/>
              <a:buAutoNum type="arabicPeriod"/>
            </a:pPr>
            <a:r>
              <a:rPr lang="en-IN" dirty="0">
                <a:solidFill>
                  <a:srgbClr val="0070C0"/>
                </a:solidFill>
              </a:rPr>
              <a:t>Modes</a:t>
            </a:r>
          </a:p>
          <a:p>
            <a:pPr marL="457200" indent="-457200">
              <a:lnSpc>
                <a:spcPct val="150000"/>
              </a:lnSpc>
              <a:buFont typeface="+mj-lt"/>
              <a:buAutoNum type="arabicPeriod"/>
            </a:pPr>
            <a:r>
              <a:rPr lang="en-IN" dirty="0">
                <a:solidFill>
                  <a:srgbClr val="0070C0"/>
                </a:solidFill>
              </a:rPr>
              <a:t>Memory management</a:t>
            </a:r>
          </a:p>
          <a:p>
            <a:pPr marL="457200" indent="-457200">
              <a:lnSpc>
                <a:spcPct val="150000"/>
              </a:lnSpc>
              <a:buFont typeface="+mj-lt"/>
              <a:buAutoNum type="arabicPeriod"/>
            </a:pPr>
            <a:r>
              <a:rPr lang="en-IN" dirty="0">
                <a:solidFill>
                  <a:srgbClr val="0070C0"/>
                </a:solidFill>
              </a:rPr>
              <a:t>Multitasking</a:t>
            </a:r>
          </a:p>
          <a:p>
            <a:pPr marL="457200" indent="-457200">
              <a:lnSpc>
                <a:spcPct val="150000"/>
              </a:lnSpc>
              <a:buFont typeface="+mj-lt"/>
              <a:buAutoNum type="arabicPeriod"/>
            </a:pPr>
            <a:r>
              <a:rPr lang="en-IN" dirty="0">
                <a:solidFill>
                  <a:srgbClr val="0070C0"/>
                </a:solidFill>
              </a:rPr>
              <a:t>Disk access and file systems</a:t>
            </a:r>
          </a:p>
          <a:p>
            <a:pPr marL="457200" indent="-457200">
              <a:lnSpc>
                <a:spcPct val="150000"/>
              </a:lnSpc>
              <a:buFont typeface="+mj-lt"/>
              <a:buAutoNum type="arabicPeriod"/>
            </a:pPr>
            <a:r>
              <a:rPr lang="en-IN" dirty="0">
                <a:solidFill>
                  <a:srgbClr val="0070C0"/>
                </a:solidFill>
              </a:rPr>
              <a:t>Device drivers</a:t>
            </a:r>
          </a:p>
        </p:txBody>
      </p:sp>
    </p:spTree>
    <p:extLst>
      <p:ext uri="{BB962C8B-B14F-4D97-AF65-F5344CB8AC3E}">
        <p14:creationId xmlns:p14="http://schemas.microsoft.com/office/powerpoint/2010/main" val="603527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18456" y="594948"/>
            <a:ext cx="4543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OS COMPONENTS</a:t>
            </a:r>
          </a:p>
        </p:txBody>
      </p:sp>
      <p:sp>
        <p:nvSpPr>
          <p:cNvPr id="6" name="Rectangle 5"/>
          <p:cNvSpPr/>
          <p:nvPr/>
        </p:nvSpPr>
        <p:spPr>
          <a:xfrm>
            <a:off x="837968" y="2063148"/>
            <a:ext cx="8424936" cy="646331"/>
          </a:xfrm>
          <a:prstGeom prst="rect">
            <a:avLst/>
          </a:prstGeom>
        </p:spPr>
        <p:txBody>
          <a:bodyPr wrap="square">
            <a:spAutoFit/>
          </a:bodyPr>
          <a:lstStyle/>
          <a:p>
            <a:pPr lvl="0">
              <a:lnSpc>
                <a:spcPct val="150000"/>
              </a:lnSpc>
            </a:pPr>
            <a:r>
              <a:rPr lang="en-IN" b="1" i="1" dirty="0"/>
              <a:t>2</a:t>
            </a:r>
            <a:r>
              <a:rPr lang="en-IN" b="1" dirty="0"/>
              <a:t>. </a:t>
            </a:r>
            <a:r>
              <a:rPr lang="en-IN" b="1" i="1" u="sng" dirty="0"/>
              <a:t>Networking</a:t>
            </a:r>
            <a:endParaRPr lang="en-IN" sz="2800" i="1" dirty="0"/>
          </a:p>
        </p:txBody>
      </p:sp>
      <p:sp>
        <p:nvSpPr>
          <p:cNvPr id="7" name="Rectangle 6"/>
          <p:cNvSpPr/>
          <p:nvPr/>
        </p:nvSpPr>
        <p:spPr>
          <a:xfrm>
            <a:off x="834480" y="3034680"/>
            <a:ext cx="12752312" cy="2031325"/>
          </a:xfrm>
          <a:prstGeom prst="rect">
            <a:avLst/>
          </a:prstGeom>
        </p:spPr>
        <p:txBody>
          <a:bodyPr wrap="square">
            <a:spAutoFit/>
          </a:bodyPr>
          <a:lstStyle/>
          <a:p>
            <a:pPr algn="just">
              <a:lnSpc>
                <a:spcPct val="150000"/>
              </a:lnSpc>
            </a:pPr>
            <a:r>
              <a:rPr lang="en-IN" sz="2800" dirty="0"/>
              <a:t>The computers running dissimilar operating systems can participate in a common </a:t>
            </a:r>
            <a:r>
              <a:rPr lang="en-IN" sz="2800" dirty="0">
                <a:solidFill>
                  <a:srgbClr val="FF0000"/>
                </a:solidFill>
              </a:rPr>
              <a:t>network</a:t>
            </a:r>
            <a:r>
              <a:rPr lang="en-IN" sz="2800" dirty="0"/>
              <a:t> for sharing resources such as computing, files, printers, and scanners using either wired or wireless connections. </a:t>
            </a:r>
            <a:endParaRPr lang="en-IN" dirty="0">
              <a:solidFill>
                <a:srgbClr val="0070C0"/>
              </a:solidFill>
            </a:endParaRPr>
          </a:p>
        </p:txBody>
      </p:sp>
    </p:spTree>
    <p:extLst>
      <p:ext uri="{BB962C8B-B14F-4D97-AF65-F5344CB8AC3E}">
        <p14:creationId xmlns:p14="http://schemas.microsoft.com/office/powerpoint/2010/main" val="3427434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18456" y="594948"/>
            <a:ext cx="4543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OS COMPONENTS</a:t>
            </a:r>
          </a:p>
        </p:txBody>
      </p:sp>
      <p:sp>
        <p:nvSpPr>
          <p:cNvPr id="5" name="Rectangle 4"/>
          <p:cNvSpPr/>
          <p:nvPr/>
        </p:nvSpPr>
        <p:spPr>
          <a:xfrm>
            <a:off x="1122512" y="2026568"/>
            <a:ext cx="8424936" cy="646331"/>
          </a:xfrm>
          <a:prstGeom prst="rect">
            <a:avLst/>
          </a:prstGeom>
        </p:spPr>
        <p:txBody>
          <a:bodyPr wrap="square">
            <a:spAutoFit/>
          </a:bodyPr>
          <a:lstStyle/>
          <a:p>
            <a:pPr lvl="0">
              <a:lnSpc>
                <a:spcPct val="150000"/>
              </a:lnSpc>
            </a:pPr>
            <a:r>
              <a:rPr lang="en-IN" b="1" i="1" dirty="0"/>
              <a:t>3</a:t>
            </a:r>
            <a:r>
              <a:rPr lang="en-IN" b="1" dirty="0"/>
              <a:t>. </a:t>
            </a:r>
            <a:r>
              <a:rPr lang="en-IN" b="1" i="1" u="sng" dirty="0"/>
              <a:t>Security</a:t>
            </a:r>
            <a:endParaRPr lang="en-IN" sz="2800" i="1" dirty="0"/>
          </a:p>
        </p:txBody>
      </p:sp>
      <p:sp>
        <p:nvSpPr>
          <p:cNvPr id="8" name="Rectangle 7"/>
          <p:cNvSpPr/>
          <p:nvPr/>
        </p:nvSpPr>
        <p:spPr>
          <a:xfrm>
            <a:off x="978496" y="2961519"/>
            <a:ext cx="12241360" cy="1384995"/>
          </a:xfrm>
          <a:prstGeom prst="rect">
            <a:avLst/>
          </a:prstGeom>
        </p:spPr>
        <p:txBody>
          <a:bodyPr wrap="square">
            <a:spAutoFit/>
          </a:bodyPr>
          <a:lstStyle/>
          <a:p>
            <a:pPr algn="just">
              <a:lnSpc>
                <a:spcPct val="150000"/>
              </a:lnSpc>
            </a:pPr>
            <a:r>
              <a:rPr lang="en-IN" sz="2800" dirty="0"/>
              <a:t>The operating system must be capable of distinguishing between requests which should be allowed to be processed, and others which should not be processed. </a:t>
            </a:r>
            <a:endParaRPr lang="en-IN" dirty="0">
              <a:solidFill>
                <a:srgbClr val="0070C0"/>
              </a:solidFill>
            </a:endParaRPr>
          </a:p>
        </p:txBody>
      </p:sp>
    </p:spTree>
    <p:extLst>
      <p:ext uri="{BB962C8B-B14F-4D97-AF65-F5344CB8AC3E}">
        <p14:creationId xmlns:p14="http://schemas.microsoft.com/office/powerpoint/2010/main" val="3011222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7184" y="2026568"/>
            <a:ext cx="13190935" cy="692497"/>
          </a:xfrm>
          <a:prstGeom prst="rect">
            <a:avLst/>
          </a:prstGeom>
        </p:spPr>
        <p:txBody>
          <a:bodyPr wrap="square">
            <a:spAutoFit/>
          </a:bodyPr>
          <a:lstStyle/>
          <a:p>
            <a:pPr lvl="0">
              <a:lnSpc>
                <a:spcPct val="150000"/>
              </a:lnSpc>
            </a:pPr>
            <a:r>
              <a:rPr lang="en-IN" b="1" i="1" dirty="0"/>
              <a:t>4</a:t>
            </a:r>
            <a:r>
              <a:rPr lang="en-IN" b="1" dirty="0"/>
              <a:t>. </a:t>
            </a:r>
            <a:r>
              <a:rPr lang="en-IN" b="1" i="1" u="sng" dirty="0"/>
              <a:t>User Interface</a:t>
            </a:r>
            <a:endParaRPr lang="en-IN" sz="2800" i="1" dirty="0"/>
          </a:p>
        </p:txBody>
      </p:sp>
      <p:sp>
        <p:nvSpPr>
          <p:cNvPr id="3" name="Rectangle 2"/>
          <p:cNvSpPr/>
          <p:nvPr/>
        </p:nvSpPr>
        <p:spPr>
          <a:xfrm>
            <a:off x="978496" y="3019125"/>
            <a:ext cx="12176248" cy="2539157"/>
          </a:xfrm>
          <a:prstGeom prst="rect">
            <a:avLst/>
          </a:prstGeom>
        </p:spPr>
        <p:txBody>
          <a:bodyPr wrap="square">
            <a:spAutoFit/>
          </a:bodyPr>
          <a:lstStyle/>
          <a:p>
            <a:pPr algn="just">
              <a:lnSpc>
                <a:spcPct val="150000"/>
              </a:lnSpc>
            </a:pPr>
            <a:r>
              <a:rPr lang="en-IN" sz="2800" dirty="0"/>
              <a:t>Every computer that is to be operated by an individual requires a </a:t>
            </a:r>
            <a:r>
              <a:rPr lang="en-IN" sz="2800" dirty="0">
                <a:solidFill>
                  <a:srgbClr val="FF0000"/>
                </a:solidFill>
              </a:rPr>
              <a:t>user interface.</a:t>
            </a:r>
          </a:p>
          <a:p>
            <a:pPr algn="just">
              <a:lnSpc>
                <a:spcPct val="150000"/>
              </a:lnSpc>
            </a:pPr>
            <a:r>
              <a:rPr lang="en-IN" dirty="0"/>
              <a:t>The two most common forms of a user interface have been :</a:t>
            </a:r>
          </a:p>
          <a:p>
            <a:pPr marL="457200" indent="-457200" algn="just">
              <a:lnSpc>
                <a:spcPct val="150000"/>
              </a:lnSpc>
              <a:buFont typeface="+mj-lt"/>
              <a:buAutoNum type="arabicPeriod"/>
            </a:pPr>
            <a:r>
              <a:rPr lang="en-IN" dirty="0">
                <a:solidFill>
                  <a:srgbClr val="0070C0"/>
                </a:solidFill>
              </a:rPr>
              <a:t>Command Line Interface</a:t>
            </a:r>
          </a:p>
          <a:p>
            <a:pPr marL="457200" indent="-457200" algn="just">
              <a:lnSpc>
                <a:spcPct val="150000"/>
              </a:lnSpc>
              <a:buFont typeface="+mj-lt"/>
              <a:buAutoNum type="arabicPeriod"/>
            </a:pPr>
            <a:r>
              <a:rPr lang="en-IN" dirty="0">
                <a:solidFill>
                  <a:srgbClr val="0070C0"/>
                </a:solidFill>
              </a:rPr>
              <a:t>Graphical User Interface</a:t>
            </a:r>
          </a:p>
        </p:txBody>
      </p:sp>
      <p:sp>
        <p:nvSpPr>
          <p:cNvPr id="4" name="Rectangle 2"/>
          <p:cNvSpPr txBox="1">
            <a:spLocks noChangeArrowheads="1"/>
          </p:cNvSpPr>
          <p:nvPr/>
        </p:nvSpPr>
        <p:spPr>
          <a:xfrm>
            <a:off x="618456" y="594948"/>
            <a:ext cx="4543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OS COMPONENTS</a:t>
            </a:r>
          </a:p>
        </p:txBody>
      </p:sp>
    </p:spTree>
    <p:extLst>
      <p:ext uri="{BB962C8B-B14F-4D97-AF65-F5344CB8AC3E}">
        <p14:creationId xmlns:p14="http://schemas.microsoft.com/office/powerpoint/2010/main" val="2936185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04664" y="658416"/>
            <a:ext cx="4550296"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OS COMPONENTS</a:t>
            </a:r>
          </a:p>
        </p:txBody>
      </p:sp>
      <p:sp>
        <p:nvSpPr>
          <p:cNvPr id="4" name="Rectangle 3"/>
          <p:cNvSpPr/>
          <p:nvPr/>
        </p:nvSpPr>
        <p:spPr>
          <a:xfrm>
            <a:off x="611560" y="1700808"/>
            <a:ext cx="7776864" cy="579967"/>
          </a:xfrm>
          <a:prstGeom prst="rect">
            <a:avLst/>
          </a:prstGeom>
        </p:spPr>
        <p:txBody>
          <a:bodyPr wrap="square">
            <a:spAutoFit/>
          </a:bodyPr>
          <a:lstStyle/>
          <a:p>
            <a:pPr marL="457200" indent="-457200" algn="just">
              <a:lnSpc>
                <a:spcPct val="150000"/>
              </a:lnSpc>
              <a:buFont typeface="+mj-lt"/>
              <a:buAutoNum type="arabicPeriod"/>
            </a:pPr>
            <a:r>
              <a:rPr lang="en-IN" i="1" dirty="0">
                <a:solidFill>
                  <a:srgbClr val="0070C0"/>
                </a:solidFill>
              </a:rPr>
              <a:t>Command Line Interface</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992" y="1196711"/>
            <a:ext cx="7783760" cy="652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654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18455" y="660686"/>
            <a:ext cx="2592289" cy="1005842"/>
          </a:xfrm>
          <a:prstGeom prst="rect">
            <a:avLst/>
          </a:prstGeom>
        </p:spPr>
        <p:txBody>
          <a:bodyPr/>
          <a:lstStyle/>
          <a:p>
            <a:r>
              <a:rPr lang="en-US" b="1" dirty="0"/>
              <a:t>Syllabus </a:t>
            </a:r>
            <a:endParaRPr lang="en-US" dirty="0"/>
          </a:p>
        </p:txBody>
      </p:sp>
      <p:sp>
        <p:nvSpPr>
          <p:cNvPr id="9" name="Text Placeholder 8"/>
          <p:cNvSpPr>
            <a:spLocks noGrp="1"/>
          </p:cNvSpPr>
          <p:nvPr>
            <p:ph type="body" sz="quarter" idx="4294967295"/>
          </p:nvPr>
        </p:nvSpPr>
        <p:spPr>
          <a:xfrm>
            <a:off x="618456" y="1666528"/>
            <a:ext cx="12961441" cy="5184576"/>
          </a:xfrm>
          <a:prstGeom prst="rect">
            <a:avLst/>
          </a:prstGeom>
        </p:spPr>
        <p:txBody>
          <a:bodyPr/>
          <a:lstStyle/>
          <a:p>
            <a:pPr marL="0" indent="0">
              <a:buNone/>
            </a:pPr>
            <a:r>
              <a:rPr lang="en-US" sz="4400" b="1" dirty="0"/>
              <a:t>Unit 3:	</a:t>
            </a:r>
            <a:r>
              <a:rPr lang="en-US" dirty="0"/>
              <a:t> </a:t>
            </a:r>
            <a:r>
              <a:rPr lang="en-US" b="1" dirty="0"/>
              <a:t>									13 Hours  </a:t>
            </a:r>
            <a:endParaRPr lang="en-IN" dirty="0"/>
          </a:p>
          <a:p>
            <a:r>
              <a:rPr lang="en-US" b="1" dirty="0"/>
              <a:t>Introduction and Interacting with shell and Desktop to Linux</a:t>
            </a:r>
            <a:r>
              <a:rPr lang="en-US" dirty="0"/>
              <a:t>: History, salient features, Linux system architecture, Linux command format, Linux internal and external commands, Directory commands, File related commands, Disk related commands. </a:t>
            </a:r>
            <a:endParaRPr lang="en-IN" dirty="0"/>
          </a:p>
          <a:p>
            <a:r>
              <a:rPr lang="en-US" b="1" dirty="0"/>
              <a:t>The Linux </a:t>
            </a:r>
            <a:r>
              <a:rPr lang="en-US" dirty="0"/>
              <a:t>Shell Basic command </a:t>
            </a:r>
            <a:r>
              <a:rPr lang="en-US" dirty="0" err="1"/>
              <a:t>cls</a:t>
            </a:r>
            <a:r>
              <a:rPr lang="en-US" dirty="0"/>
              <a:t>, cat, </a:t>
            </a:r>
            <a:r>
              <a:rPr lang="en-US" dirty="0" err="1"/>
              <a:t>cal</a:t>
            </a:r>
            <a:r>
              <a:rPr lang="en-US" dirty="0"/>
              <a:t>, date, calendar, who, </a:t>
            </a:r>
            <a:r>
              <a:rPr lang="en-US" dirty="0" err="1"/>
              <a:t>printf</a:t>
            </a:r>
            <a:r>
              <a:rPr lang="en-US" dirty="0"/>
              <a:t>, </a:t>
            </a:r>
            <a:r>
              <a:rPr lang="en-US" dirty="0" err="1"/>
              <a:t>tty</a:t>
            </a:r>
            <a:r>
              <a:rPr lang="en-US" dirty="0"/>
              <a:t>, sty, </a:t>
            </a:r>
            <a:r>
              <a:rPr lang="en-US" dirty="0" err="1"/>
              <a:t>uname</a:t>
            </a:r>
            <a:r>
              <a:rPr lang="en-US" dirty="0"/>
              <a:t>, </a:t>
            </a:r>
            <a:r>
              <a:rPr lang="en-US" dirty="0" err="1"/>
              <a:t>passwd</a:t>
            </a:r>
            <a:r>
              <a:rPr lang="en-US" dirty="0"/>
              <a:t>, echo, </a:t>
            </a:r>
            <a:r>
              <a:rPr lang="en-US" dirty="0" err="1"/>
              <a:t>tput</a:t>
            </a:r>
            <a:r>
              <a:rPr lang="en-US" dirty="0"/>
              <a:t>, </a:t>
            </a:r>
            <a:r>
              <a:rPr lang="en-US" dirty="0" err="1"/>
              <a:t>bc</a:t>
            </a:r>
            <a:r>
              <a:rPr lang="en-US" dirty="0"/>
              <a:t>, script, spell and </a:t>
            </a:r>
            <a:r>
              <a:rPr lang="en-US" dirty="0" err="1"/>
              <a:t>ispell</a:t>
            </a:r>
            <a:r>
              <a:rPr lang="en-US" dirty="0"/>
              <a:t>, Introduction to Shell Scripting, Shell Scripts, read, Command Line Arguments, Exit Status of a Command, </a:t>
            </a:r>
            <a:endParaRPr lang="en-IN" dirty="0"/>
          </a:p>
        </p:txBody>
      </p:sp>
    </p:spTree>
    <p:extLst>
      <p:ext uri="{BB962C8B-B14F-4D97-AF65-F5344CB8AC3E}">
        <p14:creationId xmlns:p14="http://schemas.microsoft.com/office/powerpoint/2010/main" val="3887707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18456" y="662004"/>
            <a:ext cx="4392488"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OS COMPONENTS</a:t>
            </a:r>
          </a:p>
        </p:txBody>
      </p:sp>
      <p:sp>
        <p:nvSpPr>
          <p:cNvPr id="3" name="Rectangle 2"/>
          <p:cNvSpPr/>
          <p:nvPr/>
        </p:nvSpPr>
        <p:spPr>
          <a:xfrm>
            <a:off x="762472" y="1781028"/>
            <a:ext cx="7776864" cy="579967"/>
          </a:xfrm>
          <a:prstGeom prst="rect">
            <a:avLst/>
          </a:prstGeom>
        </p:spPr>
        <p:txBody>
          <a:bodyPr wrap="square">
            <a:spAutoFit/>
          </a:bodyPr>
          <a:lstStyle/>
          <a:p>
            <a:pPr algn="just">
              <a:lnSpc>
                <a:spcPct val="150000"/>
              </a:lnSpc>
            </a:pPr>
            <a:r>
              <a:rPr lang="en-IN" i="1" dirty="0">
                <a:solidFill>
                  <a:srgbClr val="0070C0"/>
                </a:solidFill>
              </a:rPr>
              <a:t>2. Graphical User Interface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062" y="3138565"/>
            <a:ext cx="2805276" cy="358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4794920" y="1378496"/>
            <a:ext cx="9361040" cy="6126743"/>
          </a:xfrm>
          <a:prstGeom prst="rect">
            <a:avLst/>
          </a:prstGeom>
        </p:spPr>
      </p:pic>
    </p:spTree>
    <p:extLst>
      <p:ext uri="{BB962C8B-B14F-4D97-AF65-F5344CB8AC3E}">
        <p14:creationId xmlns:p14="http://schemas.microsoft.com/office/powerpoint/2010/main" val="2068821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34480" y="704473"/>
            <a:ext cx="3288484" cy="100013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OS SERVICES</a:t>
            </a:r>
          </a:p>
        </p:txBody>
      </p:sp>
      <p:sp>
        <p:nvSpPr>
          <p:cNvPr id="3" name="Rectangle 2"/>
          <p:cNvSpPr/>
          <p:nvPr/>
        </p:nvSpPr>
        <p:spPr>
          <a:xfrm>
            <a:off x="978496" y="1698533"/>
            <a:ext cx="12143758" cy="892552"/>
          </a:xfrm>
          <a:prstGeom prst="rect">
            <a:avLst/>
          </a:prstGeom>
        </p:spPr>
        <p:txBody>
          <a:bodyPr wrap="square">
            <a:spAutoFit/>
          </a:bodyPr>
          <a:lstStyle/>
          <a:p>
            <a:pPr marL="457200" indent="-457200" algn="just">
              <a:buFont typeface="Arial" panose="020B0604020202020204" pitchFamily="34" charset="0"/>
              <a:buChar char="•"/>
            </a:pPr>
            <a:r>
              <a:rPr lang="en-IN" dirty="0"/>
              <a:t>OS provides certain services to programs and to the users of those programs. </a:t>
            </a:r>
          </a:p>
          <a:p>
            <a:pPr marL="457200" indent="-457200" algn="just">
              <a:buFont typeface="Arial" panose="020B0604020202020204" pitchFamily="34" charset="0"/>
              <a:buChar char="•"/>
            </a:pPr>
            <a:r>
              <a:rPr lang="en-IN" dirty="0"/>
              <a:t>Services make programming easy and convenient for user</a:t>
            </a:r>
            <a:endParaRPr lang="en-IN" sz="2000" dirty="0">
              <a:solidFill>
                <a:srgbClr val="0070C0"/>
              </a:solidFill>
            </a:endParaRPr>
          </a:p>
        </p:txBody>
      </p:sp>
      <p:pic>
        <p:nvPicPr>
          <p:cNvPr id="4" name="Picture 3" descr="https://www.cs.uic.edu/~jbell/CourseNotes/OperatingSystems/images/Chapter2/2_01_OS_Services.jpg"/>
          <p:cNvPicPr/>
          <p:nvPr/>
        </p:nvPicPr>
        <p:blipFill>
          <a:blip r:embed="rId2" cstate="print"/>
          <a:srcRect/>
          <a:stretch>
            <a:fillRect/>
          </a:stretch>
        </p:blipFill>
        <p:spPr bwMode="auto">
          <a:xfrm>
            <a:off x="2922712" y="2591085"/>
            <a:ext cx="8496944" cy="4260019"/>
          </a:xfrm>
          <a:prstGeom prst="rect">
            <a:avLst/>
          </a:prstGeom>
          <a:noFill/>
          <a:ln w="9525">
            <a:noFill/>
            <a:miter lim="800000"/>
            <a:headEnd/>
            <a:tailEnd/>
          </a:ln>
        </p:spPr>
      </p:pic>
      <p:sp>
        <p:nvSpPr>
          <p:cNvPr id="5" name="TextBox 4"/>
          <p:cNvSpPr txBox="1"/>
          <p:nvPr/>
        </p:nvSpPr>
        <p:spPr>
          <a:xfrm>
            <a:off x="5141553" y="6851104"/>
            <a:ext cx="2860720" cy="523220"/>
          </a:xfrm>
          <a:prstGeom prst="rect">
            <a:avLst/>
          </a:prstGeom>
          <a:noFill/>
        </p:spPr>
        <p:txBody>
          <a:bodyPr wrap="none" rtlCol="0">
            <a:spAutoFit/>
          </a:bodyPr>
          <a:lstStyle/>
          <a:p>
            <a:r>
              <a:rPr lang="en-IN" sz="2800" b="1" dirty="0">
                <a:solidFill>
                  <a:srgbClr val="C00000"/>
                </a:solidFill>
              </a:rPr>
              <a:t>Fig : OS Services </a:t>
            </a:r>
          </a:p>
        </p:txBody>
      </p:sp>
    </p:spTree>
    <p:extLst>
      <p:ext uri="{BB962C8B-B14F-4D97-AF65-F5344CB8AC3E}">
        <p14:creationId xmlns:p14="http://schemas.microsoft.com/office/powerpoint/2010/main" val="1086937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14348" y="658416"/>
            <a:ext cx="3864548"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SYSTEM CALLS </a:t>
            </a:r>
          </a:p>
        </p:txBody>
      </p:sp>
      <p:sp>
        <p:nvSpPr>
          <p:cNvPr id="5" name="Rectangle 4"/>
          <p:cNvSpPr/>
          <p:nvPr/>
        </p:nvSpPr>
        <p:spPr>
          <a:xfrm>
            <a:off x="682380" y="1525246"/>
            <a:ext cx="13582778" cy="2031325"/>
          </a:xfrm>
          <a:prstGeom prst="rect">
            <a:avLst/>
          </a:prstGeom>
        </p:spPr>
        <p:txBody>
          <a:bodyPr wrap="square">
            <a:spAutoFit/>
          </a:bodyPr>
          <a:lstStyle/>
          <a:p>
            <a:pPr>
              <a:lnSpc>
                <a:spcPct val="150000"/>
              </a:lnSpc>
              <a:buFont typeface="Arial" pitchFamily="34" charset="0"/>
              <a:buChar char="•"/>
            </a:pPr>
            <a:r>
              <a:rPr lang="en-IN" sz="2800" dirty="0"/>
              <a:t>The interface between a process and an operating system is provided by system calls. </a:t>
            </a:r>
          </a:p>
          <a:p>
            <a:pPr>
              <a:lnSpc>
                <a:spcPct val="150000"/>
              </a:lnSpc>
              <a:buFont typeface="Arial" pitchFamily="34" charset="0"/>
              <a:buChar char="•"/>
            </a:pPr>
            <a:r>
              <a:rPr lang="en-IN" sz="2800" dirty="0"/>
              <a:t>System calls are usually made when a process in user mode requires access to a resource. </a:t>
            </a:r>
          </a:p>
          <a:p>
            <a:pPr>
              <a:lnSpc>
                <a:spcPct val="150000"/>
              </a:lnSpc>
              <a:buFont typeface="Arial" pitchFamily="34" charset="0"/>
              <a:buChar char="•"/>
            </a:pPr>
            <a:r>
              <a:rPr lang="en-US" sz="2800" dirty="0"/>
              <a:t>Many high level language such as C,C++ allow system call to made directly.</a:t>
            </a:r>
            <a:endParaRPr lang="en-IN" sz="2800" dirty="0"/>
          </a:p>
        </p:txBody>
      </p:sp>
      <p:sp>
        <p:nvSpPr>
          <p:cNvPr id="6" name="TextBox 5"/>
          <p:cNvSpPr txBox="1"/>
          <p:nvPr/>
        </p:nvSpPr>
        <p:spPr>
          <a:xfrm>
            <a:off x="5731024" y="6851104"/>
            <a:ext cx="2837636" cy="523220"/>
          </a:xfrm>
          <a:prstGeom prst="rect">
            <a:avLst/>
          </a:prstGeom>
          <a:noFill/>
        </p:spPr>
        <p:txBody>
          <a:bodyPr wrap="none" rtlCol="0">
            <a:spAutoFit/>
          </a:bodyPr>
          <a:lstStyle/>
          <a:p>
            <a:r>
              <a:rPr lang="en-IN" sz="2800" b="1" dirty="0">
                <a:solidFill>
                  <a:srgbClr val="C00000"/>
                </a:solidFill>
              </a:rPr>
              <a:t>Fig : System Call </a:t>
            </a:r>
          </a:p>
        </p:txBody>
      </p:sp>
      <p:pic>
        <p:nvPicPr>
          <p:cNvPr id="7" name="Picture 6" descr="D:\SSB\Academics\REVA Univ\RU\BCA III Sem\OS\SYSTEM CALL.jpg"/>
          <p:cNvPicPr/>
          <p:nvPr/>
        </p:nvPicPr>
        <p:blipFill>
          <a:blip r:embed="rId2" cstate="print"/>
          <a:srcRect/>
          <a:stretch>
            <a:fillRect/>
          </a:stretch>
        </p:blipFill>
        <p:spPr bwMode="auto">
          <a:xfrm>
            <a:off x="3106723" y="3639801"/>
            <a:ext cx="8086238" cy="3211303"/>
          </a:xfrm>
          <a:prstGeom prst="rect">
            <a:avLst/>
          </a:prstGeom>
          <a:noFill/>
          <a:ln w="9525">
            <a:noFill/>
            <a:miter lim="800000"/>
            <a:headEnd/>
            <a:tailEnd/>
          </a:ln>
        </p:spPr>
      </p:pic>
    </p:spTree>
    <p:extLst>
      <p:ext uri="{BB962C8B-B14F-4D97-AF65-F5344CB8AC3E}">
        <p14:creationId xmlns:p14="http://schemas.microsoft.com/office/powerpoint/2010/main" val="927948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14348" y="658416"/>
            <a:ext cx="3864548"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SYSTEM CALLS </a:t>
            </a:r>
          </a:p>
        </p:txBody>
      </p:sp>
      <p:sp>
        <p:nvSpPr>
          <p:cNvPr id="8" name="Content Placeholder 2"/>
          <p:cNvSpPr txBox="1">
            <a:spLocks/>
          </p:cNvSpPr>
          <p:nvPr/>
        </p:nvSpPr>
        <p:spPr>
          <a:xfrm>
            <a:off x="713212" y="1660585"/>
            <a:ext cx="12217476" cy="160754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b="1" dirty="0"/>
              <a:t>Types of System Calls</a:t>
            </a:r>
          </a:p>
          <a:p>
            <a:r>
              <a:rPr lang="en-IN" dirty="0"/>
              <a:t>There are mainly five types of system calls. These are explained in detail as follows.</a:t>
            </a:r>
          </a:p>
        </p:txBody>
      </p:sp>
      <p:pic>
        <p:nvPicPr>
          <p:cNvPr id="11" name="Picture 2" descr="System Calls"/>
          <p:cNvPicPr>
            <a:picLocks noChangeAspect="1" noChangeArrowheads="1"/>
          </p:cNvPicPr>
          <p:nvPr/>
        </p:nvPicPr>
        <p:blipFill>
          <a:blip r:embed="rId2"/>
          <a:srcRect/>
          <a:stretch>
            <a:fillRect/>
          </a:stretch>
        </p:blipFill>
        <p:spPr bwMode="auto">
          <a:xfrm>
            <a:off x="402432" y="3418066"/>
            <a:ext cx="6959752" cy="4844678"/>
          </a:xfrm>
          <a:prstGeom prst="rect">
            <a:avLst/>
          </a:prstGeom>
          <a:noFill/>
        </p:spPr>
      </p:pic>
      <p:sp>
        <p:nvSpPr>
          <p:cNvPr id="12" name="TextBox 11"/>
          <p:cNvSpPr txBox="1"/>
          <p:nvPr/>
        </p:nvSpPr>
        <p:spPr>
          <a:xfrm>
            <a:off x="6404934" y="6665570"/>
            <a:ext cx="6791038" cy="492443"/>
          </a:xfrm>
          <a:prstGeom prst="rect">
            <a:avLst/>
          </a:prstGeom>
          <a:noFill/>
        </p:spPr>
        <p:txBody>
          <a:bodyPr wrap="square" rtlCol="0">
            <a:spAutoFit/>
          </a:bodyPr>
          <a:lstStyle/>
          <a:p>
            <a:r>
              <a:rPr lang="en-US" dirty="0"/>
              <a:t>Services provided by OS is made available to user.</a:t>
            </a:r>
            <a:endParaRPr lang="en-IN" dirty="0"/>
          </a:p>
        </p:txBody>
      </p:sp>
    </p:spTree>
    <p:extLst>
      <p:ext uri="{BB962C8B-B14F-4D97-AF65-F5344CB8AC3E}">
        <p14:creationId xmlns:p14="http://schemas.microsoft.com/office/powerpoint/2010/main" val="1387834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546448" y="660013"/>
            <a:ext cx="4104456"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SYSTEM CALLS </a:t>
            </a:r>
          </a:p>
        </p:txBody>
      </p:sp>
      <p:sp>
        <p:nvSpPr>
          <p:cNvPr id="4" name="Rectangle 3"/>
          <p:cNvSpPr/>
          <p:nvPr/>
        </p:nvSpPr>
        <p:spPr>
          <a:xfrm>
            <a:off x="834480" y="1836549"/>
            <a:ext cx="2167137" cy="523220"/>
          </a:xfrm>
          <a:prstGeom prst="rect">
            <a:avLst/>
          </a:prstGeom>
        </p:spPr>
        <p:txBody>
          <a:bodyPr wrap="square">
            <a:spAutoFit/>
          </a:bodyPr>
          <a:lstStyle/>
          <a:p>
            <a:pPr algn="just"/>
            <a:r>
              <a:rPr lang="en-IN" sz="2800" dirty="0">
                <a:solidFill>
                  <a:srgbClr val="C00000"/>
                </a:solidFill>
              </a:rPr>
              <a:t>Example: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776" y="1836549"/>
            <a:ext cx="7693360" cy="522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722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9592" y="1556792"/>
            <a:ext cx="7776864" cy="461665"/>
          </a:xfrm>
          <a:prstGeom prst="rect">
            <a:avLst/>
          </a:prstGeom>
        </p:spPr>
        <p:txBody>
          <a:bodyPr wrap="square">
            <a:spAutoFit/>
          </a:bodyPr>
          <a:lstStyle/>
          <a:p>
            <a:pPr algn="just"/>
            <a:r>
              <a:rPr lang="en-IN" dirty="0">
                <a:solidFill>
                  <a:srgbClr val="C00000"/>
                </a:solidFill>
              </a:rPr>
              <a:t>Example: </a:t>
            </a:r>
            <a:endParaRPr lang="en-IN" sz="2000" dirty="0">
              <a:solidFill>
                <a:srgbClr val="C00000"/>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760" y="1457752"/>
            <a:ext cx="8280920" cy="565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546448" y="660013"/>
            <a:ext cx="4104456"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SYSTEM CALLS </a:t>
            </a:r>
          </a:p>
        </p:txBody>
      </p:sp>
    </p:spTree>
    <p:extLst>
      <p:ext uri="{BB962C8B-B14F-4D97-AF65-F5344CB8AC3E}">
        <p14:creationId xmlns:p14="http://schemas.microsoft.com/office/powerpoint/2010/main" val="2885258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18456" y="730424"/>
            <a:ext cx="3744416"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SYSTEM CALLS </a:t>
            </a:r>
          </a:p>
        </p:txBody>
      </p:sp>
      <p:sp>
        <p:nvSpPr>
          <p:cNvPr id="3" name="Rectangle 2"/>
          <p:cNvSpPr/>
          <p:nvPr/>
        </p:nvSpPr>
        <p:spPr>
          <a:xfrm>
            <a:off x="1050504" y="1807720"/>
            <a:ext cx="9106379" cy="646331"/>
          </a:xfrm>
          <a:prstGeom prst="rect">
            <a:avLst/>
          </a:prstGeom>
        </p:spPr>
        <p:txBody>
          <a:bodyPr wrap="square">
            <a:spAutoFit/>
          </a:bodyPr>
          <a:lstStyle/>
          <a:p>
            <a:pPr algn="just"/>
            <a:r>
              <a:rPr lang="en-IN" sz="3600" b="1" dirty="0"/>
              <a:t>Types of System Calls:</a:t>
            </a:r>
            <a:endParaRPr lang="en-IN" sz="3200" b="1" dirty="0"/>
          </a:p>
        </p:txBody>
      </p:sp>
      <p:sp>
        <p:nvSpPr>
          <p:cNvPr id="4" name="Rectangle 3"/>
          <p:cNvSpPr/>
          <p:nvPr/>
        </p:nvSpPr>
        <p:spPr>
          <a:xfrm>
            <a:off x="1050504" y="2454051"/>
            <a:ext cx="10225136" cy="3970318"/>
          </a:xfrm>
          <a:prstGeom prst="rect">
            <a:avLst/>
          </a:prstGeom>
        </p:spPr>
        <p:txBody>
          <a:bodyPr wrap="square">
            <a:spAutoFit/>
          </a:bodyPr>
          <a:lstStyle/>
          <a:p>
            <a:pPr algn="just">
              <a:lnSpc>
                <a:spcPct val="150000"/>
              </a:lnSpc>
            </a:pPr>
            <a:r>
              <a:rPr lang="en-IN" sz="2800" dirty="0"/>
              <a:t>System calls can be grouped roughly into five major categories: </a:t>
            </a:r>
          </a:p>
          <a:p>
            <a:pPr marL="914400" lvl="1" indent="-457200" algn="just">
              <a:lnSpc>
                <a:spcPct val="150000"/>
              </a:lnSpc>
              <a:buFont typeface="+mj-lt"/>
              <a:buAutoNum type="arabicPeriod"/>
            </a:pPr>
            <a:r>
              <a:rPr lang="en-IN" sz="2800" dirty="0">
                <a:solidFill>
                  <a:srgbClr val="0070C0"/>
                </a:solidFill>
              </a:rPr>
              <a:t>Process control</a:t>
            </a:r>
          </a:p>
          <a:p>
            <a:pPr marL="914400" lvl="1" indent="-457200" algn="just">
              <a:lnSpc>
                <a:spcPct val="150000"/>
              </a:lnSpc>
              <a:buFont typeface="+mj-lt"/>
              <a:buAutoNum type="arabicPeriod"/>
            </a:pPr>
            <a:r>
              <a:rPr lang="en-IN" sz="2800" dirty="0">
                <a:solidFill>
                  <a:srgbClr val="0070C0"/>
                </a:solidFill>
              </a:rPr>
              <a:t>File Management</a:t>
            </a:r>
          </a:p>
          <a:p>
            <a:pPr marL="914400" lvl="1" indent="-457200" algn="just">
              <a:lnSpc>
                <a:spcPct val="150000"/>
              </a:lnSpc>
              <a:buFont typeface="+mj-lt"/>
              <a:buAutoNum type="arabicPeriod"/>
            </a:pPr>
            <a:r>
              <a:rPr lang="en-IN" sz="2800" dirty="0">
                <a:solidFill>
                  <a:srgbClr val="0070C0"/>
                </a:solidFill>
              </a:rPr>
              <a:t>Device Management</a:t>
            </a:r>
          </a:p>
          <a:p>
            <a:pPr marL="914400" lvl="1" indent="-457200" algn="just">
              <a:lnSpc>
                <a:spcPct val="150000"/>
              </a:lnSpc>
              <a:buFont typeface="+mj-lt"/>
              <a:buAutoNum type="arabicPeriod"/>
            </a:pPr>
            <a:r>
              <a:rPr lang="en-IN" sz="2800" dirty="0">
                <a:solidFill>
                  <a:srgbClr val="0070C0"/>
                </a:solidFill>
              </a:rPr>
              <a:t>Information Maintenance</a:t>
            </a:r>
          </a:p>
          <a:p>
            <a:pPr marL="914400" lvl="1" indent="-457200" algn="just">
              <a:lnSpc>
                <a:spcPct val="150000"/>
              </a:lnSpc>
              <a:buFont typeface="+mj-lt"/>
              <a:buAutoNum type="arabicPeriod"/>
            </a:pPr>
            <a:r>
              <a:rPr lang="en-IN" sz="2800" dirty="0">
                <a:solidFill>
                  <a:srgbClr val="0070C0"/>
                </a:solidFill>
              </a:rPr>
              <a:t>Communications.</a:t>
            </a:r>
          </a:p>
        </p:txBody>
      </p:sp>
    </p:spTree>
    <p:extLst>
      <p:ext uri="{BB962C8B-B14F-4D97-AF65-F5344CB8AC3E}">
        <p14:creationId xmlns:p14="http://schemas.microsoft.com/office/powerpoint/2010/main" val="1735621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90464" y="586408"/>
            <a:ext cx="3679304"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SYSTEM CALLS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816" y="1306488"/>
            <a:ext cx="6510606" cy="601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680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46448" y="631949"/>
            <a:ext cx="5256584"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VIRTUAL MACHINES </a:t>
            </a:r>
          </a:p>
        </p:txBody>
      </p:sp>
      <p:sp>
        <p:nvSpPr>
          <p:cNvPr id="5" name="Rectangle 4"/>
          <p:cNvSpPr/>
          <p:nvPr/>
        </p:nvSpPr>
        <p:spPr>
          <a:xfrm>
            <a:off x="827584" y="1628800"/>
            <a:ext cx="9295928" cy="692497"/>
          </a:xfrm>
          <a:prstGeom prst="rect">
            <a:avLst/>
          </a:prstGeom>
        </p:spPr>
        <p:txBody>
          <a:bodyPr wrap="square">
            <a:spAutoFit/>
          </a:bodyPr>
          <a:lstStyle/>
          <a:p>
            <a:pPr algn="just">
              <a:lnSpc>
                <a:spcPct val="150000"/>
              </a:lnSpc>
            </a:pPr>
            <a:r>
              <a:rPr lang="en-IN" sz="2800" dirty="0"/>
              <a:t>A virtual Machine is a program that acts as a virtual computer.  </a:t>
            </a:r>
          </a:p>
        </p:txBody>
      </p:sp>
      <p:pic>
        <p:nvPicPr>
          <p:cNvPr id="6" name="Picture 5" descr="http://images.slideplayer.com/8/2432228/slides/slide_5.jpg"/>
          <p:cNvPicPr/>
          <p:nvPr/>
        </p:nvPicPr>
        <p:blipFill>
          <a:blip r:embed="rId2" cstate="print"/>
          <a:srcRect l="10831" t="15252" r="742" b="16352"/>
          <a:stretch>
            <a:fillRect/>
          </a:stretch>
        </p:blipFill>
        <p:spPr bwMode="auto">
          <a:xfrm>
            <a:off x="3786808" y="2602632"/>
            <a:ext cx="8640960" cy="4536504"/>
          </a:xfrm>
          <a:prstGeom prst="rect">
            <a:avLst/>
          </a:prstGeom>
          <a:noFill/>
          <a:ln w="9525">
            <a:noFill/>
            <a:miter lim="800000"/>
            <a:headEnd/>
            <a:tailEnd/>
          </a:ln>
        </p:spPr>
      </p:pic>
    </p:spTree>
    <p:extLst>
      <p:ext uri="{BB962C8B-B14F-4D97-AF65-F5344CB8AC3E}">
        <p14:creationId xmlns:p14="http://schemas.microsoft.com/office/powerpoint/2010/main" val="3328252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30424" y="658416"/>
            <a:ext cx="5544616"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600" dirty="0">
                <a:solidFill>
                  <a:srgbClr val="FF6600"/>
                </a:solidFill>
                <a:latin typeface="Aharoni" pitchFamily="2" charset="-79"/>
                <a:cs typeface="Aharoni" pitchFamily="2" charset="-79"/>
              </a:rPr>
              <a:t>VIRTUAL MACHINES </a:t>
            </a:r>
          </a:p>
        </p:txBody>
      </p:sp>
      <p:sp>
        <p:nvSpPr>
          <p:cNvPr id="3" name="Rectangle 2"/>
          <p:cNvSpPr/>
          <p:nvPr/>
        </p:nvSpPr>
        <p:spPr>
          <a:xfrm>
            <a:off x="827584" y="1628800"/>
            <a:ext cx="7992888" cy="579967"/>
          </a:xfrm>
          <a:prstGeom prst="rect">
            <a:avLst/>
          </a:prstGeom>
        </p:spPr>
        <p:txBody>
          <a:bodyPr wrap="square">
            <a:spAutoFit/>
          </a:bodyPr>
          <a:lstStyle/>
          <a:p>
            <a:pPr algn="just">
              <a:lnSpc>
                <a:spcPct val="150000"/>
              </a:lnSpc>
            </a:pPr>
            <a:r>
              <a:rPr lang="en-IN" dirty="0">
                <a:solidFill>
                  <a:srgbClr val="C00000"/>
                </a:solidFill>
              </a:rPr>
              <a:t>Example of a Virtual Machine – </a:t>
            </a:r>
            <a:r>
              <a:rPr lang="en-IN" dirty="0" err="1">
                <a:solidFill>
                  <a:srgbClr val="C00000"/>
                </a:solidFill>
              </a:rPr>
              <a:t>VMWare</a:t>
            </a:r>
            <a:r>
              <a:rPr lang="en-IN" dirty="0">
                <a:solidFill>
                  <a:srgbClr val="C00000"/>
                </a:solidFill>
              </a:rPr>
              <a:t>.</a:t>
            </a:r>
          </a:p>
        </p:txBody>
      </p:sp>
      <p:pic>
        <p:nvPicPr>
          <p:cNvPr id="4" name="Picture 3" descr="http://images.slideplayer.com/8/2432228/slides/slide_44.jpg"/>
          <p:cNvPicPr/>
          <p:nvPr/>
        </p:nvPicPr>
        <p:blipFill rotWithShape="1">
          <a:blip r:embed="rId2" cstate="print">
            <a:extLst>
              <a:ext uri="{28A0092B-C50C-407E-A947-70E740481C1C}">
                <a14:useLocalDpi xmlns:a14="http://schemas.microsoft.com/office/drawing/2010/main" val="0"/>
              </a:ext>
            </a:extLst>
          </a:blip>
          <a:srcRect l="16397" b="17282"/>
          <a:stretch/>
        </p:blipFill>
        <p:spPr bwMode="auto">
          <a:xfrm>
            <a:off x="5587008" y="2209511"/>
            <a:ext cx="7495728" cy="493601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2242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18455" y="660686"/>
            <a:ext cx="2592289" cy="1005842"/>
          </a:xfrm>
          <a:prstGeom prst="rect">
            <a:avLst/>
          </a:prstGeom>
        </p:spPr>
        <p:txBody>
          <a:bodyPr/>
          <a:lstStyle/>
          <a:p>
            <a:r>
              <a:rPr lang="en-US" b="1" dirty="0"/>
              <a:t>Syllabus </a:t>
            </a:r>
            <a:endParaRPr lang="en-US" dirty="0"/>
          </a:p>
        </p:txBody>
      </p:sp>
      <p:sp>
        <p:nvSpPr>
          <p:cNvPr id="9" name="Text Placeholder 8"/>
          <p:cNvSpPr>
            <a:spLocks noGrp="1"/>
          </p:cNvSpPr>
          <p:nvPr>
            <p:ph type="body" sz="quarter" idx="4294967295"/>
          </p:nvPr>
        </p:nvSpPr>
        <p:spPr>
          <a:xfrm>
            <a:off x="618456" y="1666528"/>
            <a:ext cx="12961441" cy="5184576"/>
          </a:xfrm>
          <a:prstGeom prst="rect">
            <a:avLst/>
          </a:prstGeom>
        </p:spPr>
        <p:txBody>
          <a:bodyPr/>
          <a:lstStyle/>
          <a:p>
            <a:pPr marL="0" indent="0">
              <a:buNone/>
            </a:pPr>
            <a:r>
              <a:rPr lang="en-US" sz="4400" b="1" dirty="0"/>
              <a:t>Unit 4:	</a:t>
            </a:r>
            <a:r>
              <a:rPr lang="en-US" dirty="0"/>
              <a:t> </a:t>
            </a:r>
            <a:r>
              <a:rPr lang="en-US" b="1" dirty="0"/>
              <a:t>									13 Hours  </a:t>
            </a:r>
            <a:endParaRPr lang="en-IN" dirty="0"/>
          </a:p>
          <a:p>
            <a:pPr marL="0" indent="0">
              <a:buNone/>
            </a:pPr>
            <a:r>
              <a:rPr lang="en-US" b="1" dirty="0"/>
              <a:t>Basic Linux Programming:</a:t>
            </a:r>
            <a:endParaRPr lang="en-IN" dirty="0"/>
          </a:p>
          <a:p>
            <a:r>
              <a:rPr lang="en-US" dirty="0"/>
              <a:t>User </a:t>
            </a:r>
            <a:r>
              <a:rPr lang="en-US" dirty="0" err="1"/>
              <a:t>vs</a:t>
            </a:r>
            <a:r>
              <a:rPr lang="en-US" dirty="0"/>
              <a:t>, kernel node, context of a Process, background processes, Process scheduling commands, Process terminating and examining commands. Types of shell Process, shell script features, shell command line processing, executing a shell script, system and user-defined variables, </a:t>
            </a:r>
            <a:r>
              <a:rPr lang="en-US" dirty="0" err="1"/>
              <a:t>expr</a:t>
            </a:r>
            <a:r>
              <a:rPr lang="en-US" dirty="0"/>
              <a:t> command, read and echo statement, command substitution, escape sequence characters. Conditional Control Structures-if statement, case statement, Looping Control Structure-while, until, for, statements.</a:t>
            </a:r>
            <a:endParaRPr lang="en-IN" dirty="0"/>
          </a:p>
        </p:txBody>
      </p:sp>
    </p:spTree>
    <p:extLst>
      <p:ext uri="{BB962C8B-B14F-4D97-AF65-F5344CB8AC3E}">
        <p14:creationId xmlns:p14="http://schemas.microsoft.com/office/powerpoint/2010/main" val="31659621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UNIT -1 </a:t>
            </a:r>
          </a:p>
        </p:txBody>
      </p:sp>
      <p:sp>
        <p:nvSpPr>
          <p:cNvPr id="6" name="Text Placeholder 5"/>
          <p:cNvSpPr>
            <a:spLocks noGrp="1"/>
          </p:cNvSpPr>
          <p:nvPr>
            <p:ph type="body" sz="quarter" idx="11"/>
          </p:nvPr>
        </p:nvSpPr>
        <p:spPr>
          <a:xfrm>
            <a:off x="1020043" y="4555585"/>
            <a:ext cx="10759653" cy="489584"/>
          </a:xfrm>
        </p:spPr>
        <p:txBody>
          <a:bodyPr/>
          <a:lstStyle/>
          <a:p>
            <a:r>
              <a:rPr lang="en-US" sz="4000" b="1" dirty="0"/>
              <a:t>PROCESS MANAGEMENT</a:t>
            </a:r>
          </a:p>
        </p:txBody>
      </p:sp>
    </p:spTree>
    <p:extLst>
      <p:ext uri="{BB962C8B-B14F-4D97-AF65-F5344CB8AC3E}">
        <p14:creationId xmlns:p14="http://schemas.microsoft.com/office/powerpoint/2010/main" val="3359574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6488" y="1801416"/>
            <a:ext cx="11509176" cy="5078313"/>
          </a:xfrm>
          <a:prstGeom prst="rect">
            <a:avLst/>
          </a:prstGeom>
        </p:spPr>
        <p:txBody>
          <a:bodyPr wrap="square">
            <a:spAutoFit/>
          </a:bodyPr>
          <a:lstStyle/>
          <a:p>
            <a:r>
              <a:rPr lang="en-IN" sz="3200" dirty="0">
                <a:latin typeface="Times New Roman" pitchFamily="18" charset="0"/>
                <a:cs typeface="Times New Roman" pitchFamily="18" charset="0"/>
              </a:rPr>
              <a:t>A process is a program in execution.</a:t>
            </a:r>
          </a:p>
          <a:p>
            <a:endParaRPr lang="en-US" sz="3200" dirty="0">
              <a:latin typeface="Times New Roman" pitchFamily="18" charset="0"/>
              <a:cs typeface="Times New Roman" pitchFamily="18" charset="0"/>
            </a:endParaRPr>
          </a:p>
          <a:p>
            <a:r>
              <a:rPr lang="en-US" sz="2800" dirty="0">
                <a:latin typeface="Times New Roman" pitchFamily="18" charset="0"/>
                <a:cs typeface="Times New Roman" pitchFamily="18" charset="0"/>
              </a:rPr>
              <a:t>Program by itself is not a process</a:t>
            </a:r>
            <a:endParaRPr lang="en-IN" sz="2800" dirty="0">
              <a:latin typeface="Times New Roman" pitchFamily="18" charset="0"/>
              <a:cs typeface="Times New Roman" pitchFamily="18" charset="0"/>
            </a:endParaRPr>
          </a:p>
          <a:p>
            <a:endParaRPr lang="en-IN" sz="3200" dirty="0">
              <a:latin typeface="Times New Roman" pitchFamily="18" charset="0"/>
              <a:cs typeface="Times New Roman" pitchFamily="18" charset="0"/>
            </a:endParaRPr>
          </a:p>
          <a:p>
            <a:r>
              <a:rPr lang="en-IN" sz="2800" dirty="0"/>
              <a:t>When a program is loaded into the memory</a:t>
            </a:r>
          </a:p>
          <a:p>
            <a:r>
              <a:rPr lang="en-IN" sz="2800" dirty="0"/>
              <a:t> and it becomes a process, it can be divided into four sections ─ stack, heap, text and data.</a:t>
            </a:r>
          </a:p>
          <a:p>
            <a:endParaRPr lang="en-US" sz="2800" dirty="0"/>
          </a:p>
          <a:p>
            <a:r>
              <a:rPr lang="en-US" sz="2800" dirty="0" err="1"/>
              <a:t>Eg:a</a:t>
            </a:r>
            <a:r>
              <a:rPr lang="en-US" sz="2800" dirty="0"/>
              <a:t> user may invoke several copies of same web browser </a:t>
            </a:r>
            <a:r>
              <a:rPr lang="en-US" sz="2800" dirty="0" err="1"/>
              <a:t>program,where</a:t>
            </a:r>
            <a:r>
              <a:rPr lang="en-US" sz="2800" dirty="0"/>
              <a:t> each copy is a process</a:t>
            </a:r>
            <a:endParaRPr lang="en-IN" sz="2800" dirty="0"/>
          </a:p>
          <a:p>
            <a:endParaRPr lang="en-IN" sz="3200" dirty="0">
              <a:latin typeface="Times New Roman" pitchFamily="18" charset="0"/>
              <a:cs typeface="Times New Roman" pitchFamily="18" charset="0"/>
            </a:endParaRPr>
          </a:p>
        </p:txBody>
      </p:sp>
      <p:sp>
        <p:nvSpPr>
          <p:cNvPr id="4" name="Rectangle 2"/>
          <p:cNvSpPr txBox="1">
            <a:spLocks noChangeArrowheads="1"/>
          </p:cNvSpPr>
          <p:nvPr/>
        </p:nvSpPr>
        <p:spPr>
          <a:xfrm>
            <a:off x="330424" y="658416"/>
            <a:ext cx="5544616"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solidFill>
                  <a:srgbClr val="FF6600"/>
                </a:solidFill>
                <a:latin typeface="Aharoni" pitchFamily="2" charset="-79"/>
                <a:cs typeface="Aharoni" pitchFamily="2" charset="-79"/>
              </a:rPr>
              <a:t>PROCESS CONCEPT</a:t>
            </a:r>
          </a:p>
          <a:p>
            <a:endParaRPr lang="en-US" altLang="zh-TW" sz="3600" dirty="0">
              <a:solidFill>
                <a:srgbClr val="FF6600"/>
              </a:solidFill>
              <a:latin typeface="Aharoni" pitchFamily="2" charset="-79"/>
              <a:cs typeface="Aharoni" pitchFamily="2" charset="-79"/>
            </a:endParaRPr>
          </a:p>
        </p:txBody>
      </p:sp>
    </p:spTree>
    <p:extLst>
      <p:ext uri="{BB962C8B-B14F-4D97-AF65-F5344CB8AC3E}">
        <p14:creationId xmlns:p14="http://schemas.microsoft.com/office/powerpoint/2010/main" val="3813660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30424" y="658416"/>
            <a:ext cx="5544616"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solidFill>
                  <a:srgbClr val="FF6600"/>
                </a:solidFill>
                <a:latin typeface="Aharoni" pitchFamily="2" charset="-79"/>
                <a:cs typeface="Aharoni" pitchFamily="2" charset="-79"/>
              </a:rPr>
              <a:t>PROCESS CONCEPT</a:t>
            </a:r>
          </a:p>
          <a:p>
            <a:endParaRPr lang="en-US" altLang="zh-TW" sz="3600" dirty="0">
              <a:solidFill>
                <a:srgbClr val="FF6600"/>
              </a:solidFill>
              <a:latin typeface="Aharoni" pitchFamily="2" charset="-79"/>
              <a:cs typeface="Aharoni" pitchFamily="2" charset="-79"/>
            </a:endParaRPr>
          </a:p>
        </p:txBody>
      </p:sp>
      <p:sp>
        <p:nvSpPr>
          <p:cNvPr id="5" name="AutoShape 2" descr="Process Components"/>
          <p:cNvSpPr>
            <a:spLocks noChangeAspect="1" noChangeArrowheads="1"/>
          </p:cNvSpPr>
          <p:nvPr/>
        </p:nvSpPr>
        <p:spPr bwMode="auto">
          <a:xfrm>
            <a:off x="3679463" y="639024"/>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 name="AutoShape 4" descr="Process Components"/>
          <p:cNvSpPr>
            <a:spLocks noChangeAspect="1" noChangeArrowheads="1"/>
          </p:cNvSpPr>
          <p:nvPr/>
        </p:nvSpPr>
        <p:spPr bwMode="auto">
          <a:xfrm>
            <a:off x="3679463" y="639024"/>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 name="Picture 6" descr="Process Components"/>
          <p:cNvPicPr>
            <a:picLocks noChangeAspect="1" noChangeArrowheads="1"/>
          </p:cNvPicPr>
          <p:nvPr/>
        </p:nvPicPr>
        <p:blipFill>
          <a:blip r:embed="rId2"/>
          <a:srcRect/>
          <a:stretch>
            <a:fillRect/>
          </a:stretch>
        </p:blipFill>
        <p:spPr bwMode="auto">
          <a:xfrm>
            <a:off x="690464" y="2466368"/>
            <a:ext cx="3509823" cy="5264791"/>
          </a:xfrm>
          <a:prstGeom prst="rect">
            <a:avLst/>
          </a:prstGeom>
          <a:noFill/>
        </p:spPr>
      </p:pic>
      <p:sp>
        <p:nvSpPr>
          <p:cNvPr id="8" name="Rectangle 7"/>
          <p:cNvSpPr/>
          <p:nvPr/>
        </p:nvSpPr>
        <p:spPr>
          <a:xfrm>
            <a:off x="1122512" y="1354967"/>
            <a:ext cx="10873208" cy="492443"/>
          </a:xfrm>
          <a:prstGeom prst="rect">
            <a:avLst/>
          </a:prstGeom>
        </p:spPr>
        <p:txBody>
          <a:bodyPr wrap="square">
            <a:spAutoFit/>
          </a:bodyPr>
          <a:lstStyle/>
          <a:p>
            <a:r>
              <a:rPr lang="en-IN" dirty="0"/>
              <a:t>The following image shows a simplified layout of a process inside main memory −</a:t>
            </a:r>
          </a:p>
        </p:txBody>
      </p:sp>
      <p:graphicFrame>
        <p:nvGraphicFramePr>
          <p:cNvPr id="9" name="Table 8"/>
          <p:cNvGraphicFramePr>
            <a:graphicFrameLocks noGrp="1"/>
          </p:cNvGraphicFramePr>
          <p:nvPr>
            <p:extLst>
              <p:ext uri="{D42A27DB-BD31-4B8C-83A1-F6EECF244321}">
                <p14:modId xmlns:p14="http://schemas.microsoft.com/office/powerpoint/2010/main" val="127179781"/>
              </p:ext>
            </p:extLst>
          </p:nvPr>
        </p:nvGraphicFramePr>
        <p:xfrm>
          <a:off x="4290864" y="2026568"/>
          <a:ext cx="9019569" cy="5931020"/>
        </p:xfrm>
        <a:graphic>
          <a:graphicData uri="http://schemas.openxmlformats.org/drawingml/2006/table">
            <a:tbl>
              <a:tblPr/>
              <a:tblGrid>
                <a:gridCol w="9019569">
                  <a:extLst>
                    <a:ext uri="{9D8B030D-6E8A-4147-A177-3AD203B41FA5}">
                      <a16:colId xmlns:a16="http://schemas.microsoft.com/office/drawing/2014/main" val="20000"/>
                    </a:ext>
                  </a:extLst>
                </a:gridCol>
              </a:tblGrid>
              <a:tr h="290148">
                <a:tc>
                  <a:txBody>
                    <a:bodyPr/>
                    <a:lstStyle/>
                    <a:p>
                      <a:pPr algn="ctr"/>
                      <a:r>
                        <a:rPr lang="en-IN" sz="2800" b="1" dirty="0"/>
                        <a:t>Component &amp; Description</a:t>
                      </a:r>
                    </a:p>
                  </a:txBody>
                  <a:tcPr marL="62523" marR="62523" marT="31262" marB="31262" anchor="ctr">
                    <a:lnL>
                      <a:noFill/>
                    </a:lnL>
                    <a:lnR>
                      <a:noFill/>
                    </a:lnR>
                    <a:lnT>
                      <a:noFill/>
                    </a:lnT>
                    <a:lnB>
                      <a:noFill/>
                    </a:lnB>
                  </a:tcPr>
                </a:tc>
                <a:extLst>
                  <a:ext uri="{0D108BD9-81ED-4DB2-BD59-A6C34878D82A}">
                    <a16:rowId xmlns:a16="http://schemas.microsoft.com/office/drawing/2014/main" val="10000"/>
                  </a:ext>
                </a:extLst>
              </a:tr>
              <a:tr h="1378204">
                <a:tc>
                  <a:txBody>
                    <a:bodyPr/>
                    <a:lstStyle/>
                    <a:p>
                      <a:r>
                        <a:rPr lang="en-IN" sz="2800" b="1" dirty="0"/>
                        <a:t>Stack</a:t>
                      </a:r>
                      <a:endParaRPr lang="en-IN" sz="2800" dirty="0"/>
                    </a:p>
                    <a:p>
                      <a:r>
                        <a:rPr lang="en-IN" sz="2800" dirty="0"/>
                        <a:t>The process Stack contains the temporary data such as method/function parameters, return address and local variables.</a:t>
                      </a:r>
                    </a:p>
                  </a:txBody>
                  <a:tcPr marL="62523" marR="62523" marT="31262" marB="31262" anchor="ctr">
                    <a:lnL>
                      <a:noFill/>
                    </a:lnL>
                    <a:lnR>
                      <a:noFill/>
                    </a:lnR>
                    <a:lnT>
                      <a:noFill/>
                    </a:lnT>
                    <a:lnB>
                      <a:noFill/>
                    </a:lnB>
                  </a:tcPr>
                </a:tc>
                <a:extLst>
                  <a:ext uri="{0D108BD9-81ED-4DB2-BD59-A6C34878D82A}">
                    <a16:rowId xmlns:a16="http://schemas.microsoft.com/office/drawing/2014/main" val="10001"/>
                  </a:ext>
                </a:extLst>
              </a:tr>
              <a:tr h="942982">
                <a:tc>
                  <a:txBody>
                    <a:bodyPr/>
                    <a:lstStyle/>
                    <a:p>
                      <a:r>
                        <a:rPr lang="en-IN" sz="2800" b="1" dirty="0"/>
                        <a:t>Heap</a:t>
                      </a:r>
                      <a:endParaRPr lang="en-IN" sz="2800" dirty="0"/>
                    </a:p>
                    <a:p>
                      <a:r>
                        <a:rPr lang="en-IN" sz="2800" dirty="0"/>
                        <a:t>This is dynamically allocated memory to a process during its run time.</a:t>
                      </a:r>
                    </a:p>
                  </a:txBody>
                  <a:tcPr marL="62523" marR="62523" marT="31262" marB="31262" anchor="ctr">
                    <a:lnL>
                      <a:noFill/>
                    </a:lnL>
                    <a:lnR>
                      <a:noFill/>
                    </a:lnR>
                    <a:lnT>
                      <a:noFill/>
                    </a:lnT>
                    <a:lnB>
                      <a:noFill/>
                    </a:lnB>
                  </a:tcPr>
                </a:tc>
                <a:extLst>
                  <a:ext uri="{0D108BD9-81ED-4DB2-BD59-A6C34878D82A}">
                    <a16:rowId xmlns:a16="http://schemas.microsoft.com/office/drawing/2014/main" val="10002"/>
                  </a:ext>
                </a:extLst>
              </a:tr>
              <a:tr h="1378204">
                <a:tc>
                  <a:txBody>
                    <a:bodyPr/>
                    <a:lstStyle/>
                    <a:p>
                      <a:r>
                        <a:rPr lang="en-IN" sz="2800" b="1" dirty="0"/>
                        <a:t>Data</a:t>
                      </a:r>
                      <a:endParaRPr lang="en-IN" sz="2800" dirty="0"/>
                    </a:p>
                    <a:p>
                      <a:r>
                        <a:rPr lang="en-IN" sz="2800" dirty="0"/>
                        <a:t>This section contains the global and static variables.</a:t>
                      </a:r>
                    </a:p>
                  </a:txBody>
                  <a:tcPr marL="62523" marR="62523" marT="31262" marB="31262" anchor="ctr">
                    <a:lnL>
                      <a:noFill/>
                    </a:lnL>
                    <a:lnR>
                      <a:noFill/>
                    </a:lnR>
                    <a:lnT>
                      <a:noFill/>
                    </a:lnT>
                    <a:lnB>
                      <a:noFill/>
                    </a:lnB>
                  </a:tcPr>
                </a:tc>
                <a:extLst>
                  <a:ext uri="{0D108BD9-81ED-4DB2-BD59-A6C34878D82A}">
                    <a16:rowId xmlns:a16="http://schemas.microsoft.com/office/drawing/2014/main" val="10003"/>
                  </a:ext>
                </a:extLst>
              </a:tr>
              <a:tr h="725370">
                <a:tc>
                  <a:txBody>
                    <a:bodyPr/>
                    <a:lstStyle/>
                    <a:p>
                      <a:r>
                        <a:rPr lang="en-IN" sz="2800" b="1" dirty="0"/>
                        <a:t> Text</a:t>
                      </a:r>
                      <a:endParaRPr lang="en-IN" sz="2800" dirty="0"/>
                    </a:p>
                    <a:p>
                      <a:r>
                        <a:rPr lang="en-IN" sz="2800" dirty="0"/>
                        <a:t>This includes the current activity represented by the value of Program Counter and the contents of the processor's registers.</a:t>
                      </a:r>
                    </a:p>
                  </a:txBody>
                  <a:tcPr marL="62523" marR="62523" marT="31262" marB="31262" anchor="ctr">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691803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752" y="2314600"/>
            <a:ext cx="9649072" cy="481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06488" y="1522512"/>
            <a:ext cx="8928992" cy="523220"/>
          </a:xfrm>
          <a:prstGeom prst="rect">
            <a:avLst/>
          </a:prstGeom>
        </p:spPr>
        <p:txBody>
          <a:bodyPr wrap="square">
            <a:spAutoFit/>
          </a:bodyPr>
          <a:lstStyle/>
          <a:p>
            <a:r>
              <a:rPr lang="en-IN" sz="2800" dirty="0"/>
              <a:t>When a process executes, it passes through different states.</a:t>
            </a:r>
            <a:endParaRPr lang="en-IN" sz="2800" b="1" i="1" dirty="0">
              <a:solidFill>
                <a:schemeClr val="accent5">
                  <a:lumMod val="75000"/>
                </a:schemeClr>
              </a:solidFill>
              <a:latin typeface="Times New Roman" pitchFamily="18" charset="0"/>
              <a:cs typeface="Times New Roman" pitchFamily="18" charset="0"/>
            </a:endParaRPr>
          </a:p>
        </p:txBody>
      </p:sp>
      <p:sp>
        <p:nvSpPr>
          <p:cNvPr id="6" name="Rectangle 2"/>
          <p:cNvSpPr txBox="1">
            <a:spLocks noChangeArrowheads="1"/>
          </p:cNvSpPr>
          <p:nvPr/>
        </p:nvSpPr>
        <p:spPr>
          <a:xfrm>
            <a:off x="690464" y="658416"/>
            <a:ext cx="4392488"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solidFill>
                  <a:srgbClr val="FF6600"/>
                </a:solidFill>
                <a:latin typeface="Aharoni" pitchFamily="2" charset="-79"/>
                <a:cs typeface="Aharoni" pitchFamily="2" charset="-79"/>
              </a:rPr>
              <a:t>PROCESS STATES</a:t>
            </a:r>
          </a:p>
          <a:p>
            <a:endParaRPr lang="en-US" altLang="zh-TW" sz="3600" dirty="0">
              <a:solidFill>
                <a:srgbClr val="FF6600"/>
              </a:solidFill>
              <a:latin typeface="Aharoni" pitchFamily="2" charset="-79"/>
              <a:cs typeface="Aharoni" pitchFamily="2" charset="-79"/>
            </a:endParaRPr>
          </a:p>
        </p:txBody>
      </p:sp>
    </p:spTree>
    <p:extLst>
      <p:ext uri="{BB962C8B-B14F-4D97-AF65-F5344CB8AC3E}">
        <p14:creationId xmlns:p14="http://schemas.microsoft.com/office/powerpoint/2010/main" val="2459373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0464" y="658416"/>
            <a:ext cx="6502614" cy="646331"/>
          </a:xfrm>
          <a:prstGeom prst="rect">
            <a:avLst/>
          </a:prstGeom>
        </p:spPr>
        <p:txBody>
          <a:bodyPr wrap="none">
            <a:spAutoFit/>
          </a:bodyPr>
          <a:lstStyle/>
          <a:p>
            <a:r>
              <a:rPr lang="en-IN" sz="3600" dirty="0">
                <a:solidFill>
                  <a:srgbClr val="FF6600"/>
                </a:solidFill>
                <a:latin typeface="Aharoni" pitchFamily="2" charset="-79"/>
                <a:ea typeface="+mj-ea"/>
                <a:cs typeface="Aharoni" pitchFamily="2" charset="-79"/>
              </a:rPr>
              <a:t>PROCESS CONTROL BLOCK</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878" y="2386608"/>
            <a:ext cx="4724400" cy="448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11424" y="1666528"/>
            <a:ext cx="9694346" cy="892552"/>
          </a:xfrm>
          <a:prstGeom prst="rect">
            <a:avLst/>
          </a:prstGeom>
        </p:spPr>
        <p:txBody>
          <a:bodyPr wrap="square">
            <a:spAutoFit/>
          </a:bodyPr>
          <a:lstStyle/>
          <a:p>
            <a:r>
              <a:rPr lang="en-IN" dirty="0"/>
              <a:t>A Process Control Block is a data structure maintained by the Operating System for every process. </a:t>
            </a:r>
          </a:p>
        </p:txBody>
      </p:sp>
    </p:spTree>
    <p:extLst>
      <p:ext uri="{BB962C8B-B14F-4D97-AF65-F5344CB8AC3E}">
        <p14:creationId xmlns:p14="http://schemas.microsoft.com/office/powerpoint/2010/main" val="17679766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0464" y="658416"/>
            <a:ext cx="2390398" cy="646331"/>
          </a:xfrm>
          <a:prstGeom prst="rect">
            <a:avLst/>
          </a:prstGeom>
        </p:spPr>
        <p:txBody>
          <a:bodyPr wrap="none">
            <a:spAutoFit/>
          </a:bodyPr>
          <a:lstStyle/>
          <a:p>
            <a:r>
              <a:rPr lang="en-IN" sz="3600" dirty="0">
                <a:solidFill>
                  <a:srgbClr val="FF6600"/>
                </a:solidFill>
                <a:latin typeface="Aharoni" pitchFamily="2" charset="-79"/>
                <a:ea typeface="+mj-ea"/>
                <a:cs typeface="Aharoni" pitchFamily="2" charset="-79"/>
              </a:rPr>
              <a:t>THREADS</a:t>
            </a:r>
          </a:p>
        </p:txBody>
      </p:sp>
      <p:sp>
        <p:nvSpPr>
          <p:cNvPr id="7" name="Rectangle 2"/>
          <p:cNvSpPr>
            <a:spLocks noChangeArrowheads="1"/>
          </p:cNvSpPr>
          <p:nvPr/>
        </p:nvSpPr>
        <p:spPr bwMode="auto">
          <a:xfrm>
            <a:off x="834480" y="1278851"/>
            <a:ext cx="12427768"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endParaRPr lang="en-US" sz="2800" dirty="0">
              <a:latin typeface="Roboto Medium"/>
              <a:cs typeface="Arial" pitchFamily="34" charset="0"/>
            </a:endParaRPr>
          </a:p>
          <a:p>
            <a:pPr lvl="0" algn="just" fontAlgn="base">
              <a:spcBef>
                <a:spcPct val="0"/>
              </a:spcBef>
              <a:spcAft>
                <a:spcPct val="0"/>
              </a:spcAft>
              <a:buFont typeface="Arial" pitchFamily="34" charset="0"/>
              <a:buChar char="•"/>
            </a:pPr>
            <a:r>
              <a:rPr lang="en-IN" sz="2800" dirty="0">
                <a:latin typeface="Roboto Medium"/>
              </a:rPr>
              <a:t>A thread is a path of execution within a process. A process can contain multiple threads.</a:t>
            </a:r>
          </a:p>
          <a:p>
            <a:pPr lvl="0" algn="just" fontAlgn="base">
              <a:spcBef>
                <a:spcPct val="0"/>
              </a:spcBef>
              <a:spcAft>
                <a:spcPct val="0"/>
              </a:spcAft>
              <a:buFont typeface="Arial" pitchFamily="34" charset="0"/>
              <a:buChar char="•"/>
            </a:pPr>
            <a:r>
              <a:rPr lang="en-IN" sz="2800" dirty="0">
                <a:latin typeface="Roboto Medium"/>
              </a:rPr>
              <a:t>For example, in a browser, multiple tabs can be different threads.</a:t>
            </a:r>
          </a:p>
          <a:p>
            <a:pPr algn="just" fontAlgn="base">
              <a:spcBef>
                <a:spcPct val="0"/>
              </a:spcBef>
              <a:spcAft>
                <a:spcPct val="0"/>
              </a:spcAft>
              <a:buFont typeface="Arial" pitchFamily="34" charset="0"/>
              <a:buChar char="•"/>
            </a:pPr>
            <a:r>
              <a:rPr lang="en-US" sz="2800" dirty="0">
                <a:latin typeface="Roboto Medium"/>
              </a:rPr>
              <a:t>Thread consists of thread id, program counter, register set and stack</a:t>
            </a:r>
          </a:p>
        </p:txBody>
      </p:sp>
      <p:pic>
        <p:nvPicPr>
          <p:cNvPr id="8" name="Picture 4" descr="Single vs Multithreaded Process"/>
          <p:cNvPicPr>
            <a:picLocks noChangeAspect="1" noChangeArrowheads="1"/>
          </p:cNvPicPr>
          <p:nvPr/>
        </p:nvPicPr>
        <p:blipFill>
          <a:blip r:embed="rId2"/>
          <a:srcRect/>
          <a:stretch>
            <a:fillRect/>
          </a:stretch>
        </p:blipFill>
        <p:spPr bwMode="auto">
          <a:xfrm>
            <a:off x="4362872" y="4114800"/>
            <a:ext cx="9886963" cy="3936499"/>
          </a:xfrm>
          <a:prstGeom prst="rect">
            <a:avLst/>
          </a:prstGeom>
          <a:noFill/>
        </p:spPr>
      </p:pic>
    </p:spTree>
    <p:extLst>
      <p:ext uri="{BB962C8B-B14F-4D97-AF65-F5344CB8AC3E}">
        <p14:creationId xmlns:p14="http://schemas.microsoft.com/office/powerpoint/2010/main" val="213843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0464" y="1810544"/>
            <a:ext cx="13105456" cy="5262979"/>
          </a:xfrm>
          <a:prstGeom prst="rect">
            <a:avLst/>
          </a:prstGeom>
        </p:spPr>
        <p:txBody>
          <a:bodyPr wrap="square">
            <a:spAutoFit/>
          </a:bodyPr>
          <a:lstStyle/>
          <a:p>
            <a:pPr lvl="0" algn="just" defTabSz="914400" fontAlgn="base">
              <a:spcBef>
                <a:spcPct val="0"/>
              </a:spcBef>
              <a:spcAft>
                <a:spcPct val="0"/>
              </a:spcAft>
              <a:buFont typeface="Arial" pitchFamily="34" charset="0"/>
              <a:buChar char="•"/>
            </a:pPr>
            <a:r>
              <a:rPr lang="en-US" sz="2400" dirty="0">
                <a:latin typeface="Roboto Medium"/>
                <a:ea typeface="Calibri" pitchFamily="34" charset="0"/>
                <a:cs typeface="Arial" pitchFamily="34" charset="0"/>
              </a:rPr>
              <a:t>. </a:t>
            </a:r>
            <a:r>
              <a:rPr lang="en-US" sz="2800" dirty="0">
                <a:latin typeface="Roboto Medium"/>
                <a:ea typeface="Calibri" pitchFamily="34" charset="0"/>
                <a:cs typeface="Arial" pitchFamily="34" charset="0"/>
              </a:rPr>
              <a:t>For example, when a process is running a word-processor program, </a:t>
            </a:r>
          </a:p>
          <a:p>
            <a:pPr lvl="0" algn="just" defTabSz="914400" fontAlgn="base">
              <a:spcBef>
                <a:spcPct val="0"/>
              </a:spcBef>
              <a:spcAft>
                <a:spcPct val="0"/>
              </a:spcAft>
            </a:pPr>
            <a:r>
              <a:rPr lang="en-US" sz="2800" dirty="0">
                <a:latin typeface="Roboto Medium"/>
                <a:ea typeface="Calibri" pitchFamily="34" charset="0"/>
                <a:cs typeface="Arial" pitchFamily="34" charset="0"/>
              </a:rPr>
              <a:t>a single thread of instructions is being executed. </a:t>
            </a:r>
          </a:p>
          <a:p>
            <a:pPr lvl="0" algn="just" defTabSz="914400" fontAlgn="base">
              <a:spcBef>
                <a:spcPct val="0"/>
              </a:spcBef>
              <a:spcAft>
                <a:spcPct val="0"/>
              </a:spcAft>
              <a:buFont typeface="Arial" pitchFamily="34" charset="0"/>
              <a:buChar char="•"/>
            </a:pPr>
            <a:endParaRPr lang="en-US" sz="2800" dirty="0">
              <a:latin typeface="Roboto Medium"/>
              <a:ea typeface="Calibri" pitchFamily="34" charset="0"/>
              <a:cs typeface="Arial" pitchFamily="34" charset="0"/>
            </a:endParaRPr>
          </a:p>
          <a:p>
            <a:pPr lvl="0" algn="just" defTabSz="914400" fontAlgn="base">
              <a:spcBef>
                <a:spcPct val="0"/>
              </a:spcBef>
              <a:spcAft>
                <a:spcPct val="0"/>
              </a:spcAft>
              <a:buFont typeface="Arial" pitchFamily="34" charset="0"/>
              <a:buChar char="•"/>
            </a:pPr>
            <a:r>
              <a:rPr lang="en-US" sz="2800" dirty="0">
                <a:solidFill>
                  <a:srgbClr val="FF0000"/>
                </a:solidFill>
                <a:latin typeface="Roboto Medium"/>
                <a:ea typeface="Calibri" pitchFamily="34" charset="0"/>
                <a:cs typeface="Arial" pitchFamily="34" charset="0"/>
              </a:rPr>
              <a:t>This single thread of control allows the process to perform only one task at one time. </a:t>
            </a:r>
          </a:p>
          <a:p>
            <a:pPr lvl="0" algn="just" defTabSz="914400" fontAlgn="base">
              <a:spcBef>
                <a:spcPct val="0"/>
              </a:spcBef>
              <a:spcAft>
                <a:spcPct val="0"/>
              </a:spcAft>
              <a:buFont typeface="Arial" pitchFamily="34" charset="0"/>
              <a:buChar char="•"/>
            </a:pPr>
            <a:endParaRPr lang="en-US" sz="2800" dirty="0">
              <a:latin typeface="Roboto Medium"/>
              <a:ea typeface="Calibri" pitchFamily="34" charset="0"/>
              <a:cs typeface="Arial" pitchFamily="34" charset="0"/>
            </a:endParaRPr>
          </a:p>
          <a:p>
            <a:pPr lvl="0" algn="just" defTabSz="914400" fontAlgn="base">
              <a:spcBef>
                <a:spcPct val="0"/>
              </a:spcBef>
              <a:spcAft>
                <a:spcPct val="0"/>
              </a:spcAft>
              <a:buFont typeface="Arial" pitchFamily="34" charset="0"/>
              <a:buChar char="•"/>
            </a:pPr>
            <a:r>
              <a:rPr lang="en-US" sz="2800" dirty="0">
                <a:latin typeface="Roboto Medium"/>
                <a:ea typeface="Calibri" pitchFamily="34" charset="0"/>
                <a:cs typeface="Arial" pitchFamily="34" charset="0"/>
              </a:rPr>
              <a:t>The user cannot simultaneously type in characters and run the spell checker within the same process, </a:t>
            </a:r>
          </a:p>
          <a:p>
            <a:pPr lvl="0" algn="just" defTabSz="914400" fontAlgn="base">
              <a:spcBef>
                <a:spcPct val="0"/>
              </a:spcBef>
              <a:spcAft>
                <a:spcPct val="0"/>
              </a:spcAft>
            </a:pPr>
            <a:endParaRPr lang="en-US" sz="2800" dirty="0">
              <a:latin typeface="Roboto Medium"/>
              <a:ea typeface="Calibri" pitchFamily="34" charset="0"/>
              <a:cs typeface="Arial" pitchFamily="34" charset="0"/>
            </a:endParaRPr>
          </a:p>
          <a:p>
            <a:pPr lvl="0" algn="just" defTabSz="914400" fontAlgn="base">
              <a:spcBef>
                <a:spcPct val="0"/>
              </a:spcBef>
              <a:spcAft>
                <a:spcPct val="0"/>
              </a:spcAft>
              <a:buFont typeface="Arial" pitchFamily="34" charset="0"/>
              <a:buChar char="•"/>
            </a:pPr>
            <a:r>
              <a:rPr lang="en-US" sz="2800" dirty="0">
                <a:latin typeface="Roboto Medium"/>
                <a:ea typeface="Calibri" pitchFamily="34" charset="0"/>
                <a:cs typeface="Arial" pitchFamily="34" charset="0"/>
              </a:rPr>
              <a:t>Many modern operating systems have extended the process concept to allow a process to have multiple threads of execution  and thus to perform more than one task at a time.</a:t>
            </a:r>
          </a:p>
        </p:txBody>
      </p:sp>
      <p:sp>
        <p:nvSpPr>
          <p:cNvPr id="3" name="Rectangle 2"/>
          <p:cNvSpPr/>
          <p:nvPr/>
        </p:nvSpPr>
        <p:spPr>
          <a:xfrm>
            <a:off x="690464" y="658416"/>
            <a:ext cx="2390398" cy="646331"/>
          </a:xfrm>
          <a:prstGeom prst="rect">
            <a:avLst/>
          </a:prstGeom>
        </p:spPr>
        <p:txBody>
          <a:bodyPr wrap="none">
            <a:spAutoFit/>
          </a:bodyPr>
          <a:lstStyle/>
          <a:p>
            <a:r>
              <a:rPr lang="en-IN" sz="3600" dirty="0">
                <a:solidFill>
                  <a:srgbClr val="FF6600"/>
                </a:solidFill>
                <a:latin typeface="Aharoni" pitchFamily="2" charset="-79"/>
                <a:ea typeface="+mj-ea"/>
                <a:cs typeface="Aharoni" pitchFamily="2" charset="-79"/>
              </a:rPr>
              <a:t>THREADS</a:t>
            </a:r>
          </a:p>
        </p:txBody>
      </p:sp>
    </p:spTree>
    <p:extLst>
      <p:ext uri="{BB962C8B-B14F-4D97-AF65-F5344CB8AC3E}">
        <p14:creationId xmlns:p14="http://schemas.microsoft.com/office/powerpoint/2010/main" val="1338741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6488" y="1954560"/>
            <a:ext cx="12673408" cy="3693319"/>
          </a:xfrm>
          <a:prstGeom prst="rect">
            <a:avLst/>
          </a:prstGeom>
        </p:spPr>
        <p:txBody>
          <a:bodyPr wrap="square">
            <a:spAutoFit/>
          </a:bodyPr>
          <a:lstStyle/>
          <a:p>
            <a:pPr marL="457200" indent="-457200">
              <a:lnSpc>
                <a:spcPct val="150000"/>
              </a:lnSpc>
              <a:buFont typeface="Arial" panose="020B0604020202020204" pitchFamily="34" charset="0"/>
              <a:buChar char="•"/>
            </a:pPr>
            <a:r>
              <a:rPr lang="en-IN" b="1" i="1" dirty="0">
                <a:latin typeface="Roboto Medium"/>
              </a:rPr>
              <a:t>Advantages of Thread over Process</a:t>
            </a:r>
            <a:br>
              <a:rPr lang="en-IN" dirty="0">
                <a:latin typeface="Roboto Medium"/>
              </a:rPr>
            </a:br>
            <a:r>
              <a:rPr lang="en-IN" b="1" i="1" dirty="0">
                <a:latin typeface="Roboto Medium"/>
              </a:rPr>
              <a:t>Responsiveness: </a:t>
            </a:r>
            <a:r>
              <a:rPr lang="en-IN" dirty="0">
                <a:latin typeface="Roboto Medium"/>
              </a:rPr>
              <a:t>If the process is divided into multiple threads, if one thread completes its execution, then its output can be immediately returned.</a:t>
            </a:r>
          </a:p>
          <a:p>
            <a:pPr marL="457200" indent="-457200">
              <a:lnSpc>
                <a:spcPct val="150000"/>
              </a:lnSpc>
              <a:buFont typeface="Arial" panose="020B0604020202020204" pitchFamily="34" charset="0"/>
              <a:buChar char="•"/>
            </a:pPr>
            <a:r>
              <a:rPr lang="en-IN" b="1" i="1" dirty="0">
                <a:latin typeface="Roboto Medium"/>
              </a:rPr>
              <a:t>Effective utilization of multiprocessor system: </a:t>
            </a:r>
            <a:r>
              <a:rPr lang="en-IN" dirty="0">
                <a:latin typeface="Roboto Medium"/>
              </a:rPr>
              <a:t>If we have multiple threads in a single process, then we can schedule multiple threads on multiple processor. This will make process execution faster.</a:t>
            </a:r>
          </a:p>
        </p:txBody>
      </p:sp>
      <p:sp>
        <p:nvSpPr>
          <p:cNvPr id="3" name="Rectangle 2"/>
          <p:cNvSpPr/>
          <p:nvPr/>
        </p:nvSpPr>
        <p:spPr>
          <a:xfrm>
            <a:off x="690464" y="658416"/>
            <a:ext cx="2390398" cy="646331"/>
          </a:xfrm>
          <a:prstGeom prst="rect">
            <a:avLst/>
          </a:prstGeom>
        </p:spPr>
        <p:txBody>
          <a:bodyPr wrap="none">
            <a:spAutoFit/>
          </a:bodyPr>
          <a:lstStyle/>
          <a:p>
            <a:r>
              <a:rPr lang="en-IN" sz="3600" dirty="0">
                <a:solidFill>
                  <a:srgbClr val="FF6600"/>
                </a:solidFill>
                <a:latin typeface="Aharoni" pitchFamily="2" charset="-79"/>
                <a:ea typeface="+mj-ea"/>
                <a:cs typeface="Aharoni" pitchFamily="2" charset="-79"/>
              </a:rPr>
              <a:t>THREADS</a:t>
            </a:r>
          </a:p>
        </p:txBody>
      </p:sp>
    </p:spTree>
    <p:extLst>
      <p:ext uri="{BB962C8B-B14F-4D97-AF65-F5344CB8AC3E}">
        <p14:creationId xmlns:p14="http://schemas.microsoft.com/office/powerpoint/2010/main" val="5209858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0464" y="730424"/>
            <a:ext cx="4331314" cy="646331"/>
          </a:xfrm>
          <a:prstGeom prst="rect">
            <a:avLst/>
          </a:prstGeom>
        </p:spPr>
        <p:txBody>
          <a:bodyPr wrap="none">
            <a:spAutoFit/>
          </a:bodyPr>
          <a:lstStyle/>
          <a:p>
            <a:r>
              <a:rPr lang="en-IN" sz="3600" dirty="0">
                <a:solidFill>
                  <a:srgbClr val="FF6600"/>
                </a:solidFill>
                <a:latin typeface="Aharoni" pitchFamily="2" charset="-79"/>
                <a:ea typeface="+mj-ea"/>
                <a:cs typeface="Aharoni" pitchFamily="2" charset="-79"/>
              </a:rPr>
              <a:t>CONTEXT SWITCH</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624" y="1522512"/>
            <a:ext cx="9433048" cy="590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5882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472" y="730424"/>
            <a:ext cx="5596404" cy="646331"/>
          </a:xfrm>
          <a:prstGeom prst="rect">
            <a:avLst/>
          </a:prstGeom>
        </p:spPr>
        <p:txBody>
          <a:bodyPr wrap="none">
            <a:spAutoFit/>
          </a:bodyPr>
          <a:lstStyle/>
          <a:p>
            <a:r>
              <a:rPr lang="en-IN" sz="3600" dirty="0">
                <a:solidFill>
                  <a:srgbClr val="FF6600"/>
                </a:solidFill>
                <a:latin typeface="Aharoni" pitchFamily="2" charset="-79"/>
                <a:ea typeface="+mj-ea"/>
                <a:cs typeface="Aharoni" pitchFamily="2" charset="-79"/>
              </a:rPr>
              <a:t>PROCESS SCHEDULING</a:t>
            </a:r>
          </a:p>
        </p:txBody>
      </p:sp>
      <p:sp>
        <p:nvSpPr>
          <p:cNvPr id="3" name="Rectangle 2"/>
          <p:cNvSpPr/>
          <p:nvPr/>
        </p:nvSpPr>
        <p:spPr>
          <a:xfrm>
            <a:off x="733128" y="1450504"/>
            <a:ext cx="13393488" cy="7109639"/>
          </a:xfrm>
          <a:prstGeom prst="rect">
            <a:avLst/>
          </a:prstGeom>
        </p:spPr>
        <p:txBody>
          <a:bodyPr wrap="square">
            <a:spAutoFit/>
          </a:bodyPr>
          <a:lstStyle/>
          <a:p>
            <a:pPr algn="just">
              <a:lnSpc>
                <a:spcPct val="150000"/>
              </a:lnSpc>
            </a:pPr>
            <a:r>
              <a:rPr lang="en-IN" sz="2800" dirty="0">
                <a:latin typeface="Roboto Medium"/>
                <a:cs typeface="Times New Roman" pitchFamily="18" charset="0"/>
              </a:rPr>
              <a:t>The act of determining which process in the ready state should be moved to the running state is known as </a:t>
            </a:r>
            <a:r>
              <a:rPr lang="en-IN" sz="2800" dirty="0">
                <a:solidFill>
                  <a:schemeClr val="tx2">
                    <a:lumMod val="60000"/>
                    <a:lumOff val="40000"/>
                  </a:schemeClr>
                </a:solidFill>
                <a:latin typeface="Roboto Medium"/>
                <a:cs typeface="Times New Roman" pitchFamily="18" charset="0"/>
              </a:rPr>
              <a:t>Process Scheduling.</a:t>
            </a:r>
          </a:p>
          <a:p>
            <a:pPr algn="just">
              <a:lnSpc>
                <a:spcPct val="150000"/>
              </a:lnSpc>
            </a:pPr>
            <a:r>
              <a:rPr lang="en-IN" sz="2800" dirty="0">
                <a:latin typeface="Roboto Medium"/>
              </a:rPr>
              <a:t>The prime aim of the process scheduling system is to keep the CPU busy all the time and to deliver minimum response time for all programs</a:t>
            </a:r>
            <a:endParaRPr lang="en-IN" sz="2800" dirty="0">
              <a:solidFill>
                <a:schemeClr val="tx2">
                  <a:lumMod val="60000"/>
                  <a:lumOff val="40000"/>
                </a:schemeClr>
              </a:solidFill>
              <a:latin typeface="Roboto Medium"/>
              <a:cs typeface="Times New Roman" pitchFamily="18" charset="0"/>
            </a:endParaRPr>
          </a:p>
          <a:p>
            <a:pPr algn="just">
              <a:lnSpc>
                <a:spcPct val="150000"/>
              </a:lnSpc>
            </a:pPr>
            <a:r>
              <a:rPr lang="en-IN" sz="2800" dirty="0">
                <a:solidFill>
                  <a:srgbClr val="7030A0"/>
                </a:solidFill>
                <a:latin typeface="Roboto Medium"/>
                <a:cs typeface="Times New Roman" pitchFamily="18" charset="0"/>
              </a:rPr>
              <a:t>Schedulers fall into one of the two general categories:</a:t>
            </a:r>
          </a:p>
          <a:p>
            <a:pPr marL="457200" lvl="0" indent="-457200" algn="just">
              <a:lnSpc>
                <a:spcPct val="150000"/>
              </a:lnSpc>
              <a:buFont typeface="+mj-lt"/>
              <a:buAutoNum type="arabicPeriod"/>
            </a:pPr>
            <a:r>
              <a:rPr lang="en-IN" sz="2400" dirty="0">
                <a:solidFill>
                  <a:schemeClr val="accent6">
                    <a:lumMod val="75000"/>
                  </a:schemeClr>
                </a:solidFill>
                <a:latin typeface="Roboto Medium"/>
                <a:cs typeface="Times New Roman" pitchFamily="18" charset="0"/>
              </a:rPr>
              <a:t>Non pre-emptive scheduling :</a:t>
            </a:r>
          </a:p>
          <a:p>
            <a:pPr marL="457200" lvl="0" indent="-457200" algn="just">
              <a:lnSpc>
                <a:spcPct val="150000"/>
              </a:lnSpc>
              <a:buFont typeface="Arial" panose="020B0604020202020204" pitchFamily="34" charset="0"/>
              <a:buChar char="•"/>
            </a:pPr>
            <a:r>
              <a:rPr lang="en-IN" sz="2400" dirty="0">
                <a:solidFill>
                  <a:schemeClr val="accent6">
                    <a:lumMod val="75000"/>
                  </a:schemeClr>
                </a:solidFill>
                <a:latin typeface="Roboto Medium"/>
                <a:cs typeface="Times New Roman" pitchFamily="18" charset="0"/>
              </a:rPr>
              <a:t>Selected job runs to completion.</a:t>
            </a:r>
          </a:p>
          <a:p>
            <a:pPr marL="457200" lvl="0" indent="-457200" algn="just">
              <a:lnSpc>
                <a:spcPct val="150000"/>
              </a:lnSpc>
              <a:buFont typeface="Arial" panose="020B0604020202020204" pitchFamily="34" charset="0"/>
              <a:buChar char="•"/>
            </a:pPr>
            <a:r>
              <a:rPr lang="en-IN" sz="2400" dirty="0">
                <a:solidFill>
                  <a:schemeClr val="accent6">
                    <a:lumMod val="75000"/>
                  </a:schemeClr>
                </a:solidFill>
                <a:latin typeface="Roboto Medium"/>
                <a:cs typeface="Times New Roman" pitchFamily="18" charset="0"/>
              </a:rPr>
              <a:t>Once the CPU has been allotted  a process, the process keeps the CPU until it terminates</a:t>
            </a:r>
          </a:p>
          <a:p>
            <a:pPr marL="457200" lvl="0" indent="-457200" algn="just">
              <a:lnSpc>
                <a:spcPct val="150000"/>
              </a:lnSpc>
              <a:buAutoNum type="arabicPeriod" startAt="2"/>
            </a:pPr>
            <a:r>
              <a:rPr lang="en-IN" sz="2400" dirty="0">
                <a:solidFill>
                  <a:schemeClr val="accent6">
                    <a:lumMod val="75000"/>
                  </a:schemeClr>
                </a:solidFill>
                <a:latin typeface="Roboto Medium"/>
                <a:cs typeface="Times New Roman" pitchFamily="18" charset="0"/>
              </a:rPr>
              <a:t>Pre-emptive scheduling: </a:t>
            </a:r>
            <a:r>
              <a:rPr lang="en-IN" sz="2400" dirty="0">
                <a:latin typeface="Roboto Medium"/>
                <a:cs typeface="Times New Roman" pitchFamily="18" charset="0"/>
              </a:rPr>
              <a:t> When the operating system decides to favour another process, pre-empting the currently executing process.</a:t>
            </a:r>
          </a:p>
          <a:p>
            <a:pPr marL="457200" lvl="0" indent="-457200" algn="just">
              <a:lnSpc>
                <a:spcPct val="150000"/>
              </a:lnSpc>
            </a:pPr>
            <a:r>
              <a:rPr lang="en-US" sz="2000" dirty="0">
                <a:solidFill>
                  <a:schemeClr val="tx2">
                    <a:lumMod val="60000"/>
                    <a:lumOff val="40000"/>
                  </a:schemeClr>
                </a:solidFill>
                <a:latin typeface="Roboto Medium"/>
                <a:cs typeface="Times New Roman" pitchFamily="18" charset="0"/>
              </a:rPr>
              <a:t>        The CPU can be taken  away from process at any time.</a:t>
            </a:r>
            <a:endParaRPr lang="en-IN" sz="2000" dirty="0">
              <a:solidFill>
                <a:schemeClr val="tx2">
                  <a:lumMod val="60000"/>
                  <a:lumOff val="40000"/>
                </a:schemeClr>
              </a:solidFill>
              <a:latin typeface="Roboto Medium"/>
              <a:cs typeface="Times New Roman" pitchFamily="18" charset="0"/>
            </a:endParaRPr>
          </a:p>
          <a:p>
            <a:pPr marL="457200" lvl="0" indent="-457200" algn="just">
              <a:lnSpc>
                <a:spcPct val="150000"/>
              </a:lnSpc>
            </a:pPr>
            <a:endParaRPr lang="en-IN" sz="2400" dirty="0">
              <a:latin typeface="Roboto Medium"/>
              <a:cs typeface="Times New Roman" pitchFamily="18" charset="0"/>
            </a:endParaRPr>
          </a:p>
        </p:txBody>
      </p:sp>
    </p:spTree>
    <p:extLst>
      <p:ext uri="{BB962C8B-B14F-4D97-AF65-F5344CB8AC3E}">
        <p14:creationId xmlns:p14="http://schemas.microsoft.com/office/powerpoint/2010/main" val="3766892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18455" y="660686"/>
            <a:ext cx="3744417" cy="1005842"/>
          </a:xfrm>
          <a:prstGeom prst="rect">
            <a:avLst/>
          </a:prstGeom>
        </p:spPr>
        <p:txBody>
          <a:bodyPr/>
          <a:lstStyle/>
          <a:p>
            <a:r>
              <a:rPr lang="en-IN" b="1" dirty="0"/>
              <a:t>Prerequisites</a:t>
            </a:r>
            <a:endParaRPr lang="en-US" dirty="0"/>
          </a:p>
        </p:txBody>
      </p:sp>
      <p:sp>
        <p:nvSpPr>
          <p:cNvPr id="9" name="Text Placeholder 8"/>
          <p:cNvSpPr>
            <a:spLocks noGrp="1"/>
          </p:cNvSpPr>
          <p:nvPr>
            <p:ph type="body" sz="quarter" idx="4294967295"/>
          </p:nvPr>
        </p:nvSpPr>
        <p:spPr>
          <a:xfrm>
            <a:off x="618456" y="1666528"/>
            <a:ext cx="12961441" cy="5184576"/>
          </a:xfrm>
          <a:prstGeom prst="rect">
            <a:avLst/>
          </a:prstGeom>
        </p:spPr>
        <p:txBody>
          <a:bodyPr/>
          <a:lstStyle/>
          <a:p>
            <a:pPr marL="457200" indent="-457200"/>
            <a:r>
              <a:rPr lang="en-US" sz="2800" dirty="0">
                <a:solidFill>
                  <a:srgbClr val="222222"/>
                </a:solidFill>
              </a:rPr>
              <a:t>Basic knowledge of Operating System concepts.</a:t>
            </a:r>
          </a:p>
          <a:p>
            <a:pPr marL="457200" indent="-457200"/>
            <a:r>
              <a:rPr lang="en-US" sz="2800" dirty="0">
                <a:solidFill>
                  <a:srgbClr val="222222"/>
                </a:solidFill>
              </a:rPr>
              <a:t>Basic hardware and software aspects of computer systems organization.</a:t>
            </a:r>
          </a:p>
          <a:p>
            <a:pPr marL="457200" indent="-457200"/>
            <a:r>
              <a:rPr lang="en-US" sz="2800" dirty="0">
                <a:solidFill>
                  <a:prstClr val="black"/>
                </a:solidFill>
              </a:rPr>
              <a:t>Knowledge of basic concepts in data structures, programming languages, and computer architecture.</a:t>
            </a:r>
          </a:p>
          <a:p>
            <a:pPr marL="457200" indent="-457200"/>
            <a:r>
              <a:rPr lang="en-IN" sz="2800" dirty="0">
                <a:solidFill>
                  <a:prstClr val="black"/>
                </a:solidFill>
              </a:rPr>
              <a:t>Basic installation procedures of OS.</a:t>
            </a:r>
          </a:p>
        </p:txBody>
      </p:sp>
    </p:spTree>
    <p:extLst>
      <p:ext uri="{BB962C8B-B14F-4D97-AF65-F5344CB8AC3E}">
        <p14:creationId xmlns:p14="http://schemas.microsoft.com/office/powerpoint/2010/main" val="10542006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472" y="730424"/>
            <a:ext cx="5596404" cy="646331"/>
          </a:xfrm>
          <a:prstGeom prst="rect">
            <a:avLst/>
          </a:prstGeom>
        </p:spPr>
        <p:txBody>
          <a:bodyPr wrap="none">
            <a:spAutoFit/>
          </a:bodyPr>
          <a:lstStyle/>
          <a:p>
            <a:r>
              <a:rPr lang="en-IN" sz="3600" dirty="0">
                <a:solidFill>
                  <a:srgbClr val="FF6600"/>
                </a:solidFill>
                <a:latin typeface="Aharoni" pitchFamily="2" charset="-79"/>
                <a:ea typeface="+mj-ea"/>
                <a:cs typeface="Aharoni" pitchFamily="2" charset="-79"/>
              </a:rPr>
              <a:t>PROCESS SCHEDULING</a:t>
            </a:r>
          </a:p>
        </p:txBody>
      </p:sp>
      <p:sp>
        <p:nvSpPr>
          <p:cNvPr id="9" name="Rectangle 8"/>
          <p:cNvSpPr/>
          <p:nvPr/>
        </p:nvSpPr>
        <p:spPr>
          <a:xfrm>
            <a:off x="762472" y="1594520"/>
            <a:ext cx="3312368" cy="738664"/>
          </a:xfrm>
          <a:prstGeom prst="rect">
            <a:avLst/>
          </a:prstGeom>
        </p:spPr>
        <p:txBody>
          <a:bodyPr wrap="square">
            <a:spAutoFit/>
          </a:bodyPr>
          <a:lstStyle/>
          <a:p>
            <a:pPr algn="just">
              <a:lnSpc>
                <a:spcPct val="150000"/>
              </a:lnSpc>
            </a:pPr>
            <a:r>
              <a:rPr lang="en-IN" sz="2800" dirty="0">
                <a:solidFill>
                  <a:schemeClr val="tx2">
                    <a:lumMod val="60000"/>
                    <a:lumOff val="40000"/>
                  </a:schemeClr>
                </a:solidFill>
                <a:latin typeface="Times New Roman" pitchFamily="18" charset="0"/>
                <a:cs typeface="Times New Roman" pitchFamily="18" charset="0"/>
              </a:rPr>
              <a:t>Scheduling Queues :</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928" y="1625000"/>
            <a:ext cx="6408712" cy="566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7053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472" y="730424"/>
            <a:ext cx="5596404" cy="646331"/>
          </a:xfrm>
          <a:prstGeom prst="rect">
            <a:avLst/>
          </a:prstGeom>
        </p:spPr>
        <p:txBody>
          <a:bodyPr wrap="none">
            <a:spAutoFit/>
          </a:bodyPr>
          <a:lstStyle/>
          <a:p>
            <a:r>
              <a:rPr lang="en-IN" sz="3600" dirty="0">
                <a:solidFill>
                  <a:srgbClr val="FF6600"/>
                </a:solidFill>
                <a:latin typeface="Aharoni" pitchFamily="2" charset="-79"/>
                <a:ea typeface="+mj-ea"/>
                <a:cs typeface="Aharoni" pitchFamily="2" charset="-79"/>
              </a:rPr>
              <a:t>PROCESS SCHEDULING</a:t>
            </a:r>
          </a:p>
        </p:txBody>
      </p:sp>
      <p:sp>
        <p:nvSpPr>
          <p:cNvPr id="12" name="Rectangle 11"/>
          <p:cNvSpPr/>
          <p:nvPr/>
        </p:nvSpPr>
        <p:spPr>
          <a:xfrm>
            <a:off x="474440" y="1634270"/>
            <a:ext cx="8179023" cy="579967"/>
          </a:xfrm>
          <a:prstGeom prst="rect">
            <a:avLst/>
          </a:prstGeom>
        </p:spPr>
        <p:txBody>
          <a:bodyPr wrap="square">
            <a:spAutoFit/>
          </a:bodyPr>
          <a:lstStyle/>
          <a:p>
            <a:pPr algn="just">
              <a:lnSpc>
                <a:spcPct val="150000"/>
              </a:lnSpc>
            </a:pPr>
            <a:r>
              <a:rPr lang="en-IN" sz="2400" dirty="0">
                <a:solidFill>
                  <a:schemeClr val="tx2">
                    <a:lumMod val="60000"/>
                    <a:lumOff val="40000"/>
                  </a:schemeClr>
                </a:solidFill>
                <a:latin typeface="Times New Roman" pitchFamily="18" charset="0"/>
                <a:cs typeface="Times New Roman" pitchFamily="18" charset="0"/>
              </a:rPr>
              <a:t>Scheduling Queues : </a:t>
            </a:r>
            <a:r>
              <a:rPr lang="en-IN" sz="2400" dirty="0">
                <a:solidFill>
                  <a:srgbClr val="C00000"/>
                </a:solidFill>
                <a:latin typeface="Times New Roman" pitchFamily="18" charset="0"/>
                <a:cs typeface="Times New Roman" pitchFamily="18" charset="0"/>
              </a:rPr>
              <a:t>a common representation of scheduling</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032" y="2386608"/>
            <a:ext cx="77724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3843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472" y="730424"/>
            <a:ext cx="5596404" cy="646331"/>
          </a:xfrm>
          <a:prstGeom prst="rect">
            <a:avLst/>
          </a:prstGeom>
        </p:spPr>
        <p:txBody>
          <a:bodyPr wrap="none">
            <a:spAutoFit/>
          </a:bodyPr>
          <a:lstStyle/>
          <a:p>
            <a:r>
              <a:rPr lang="en-IN" sz="3600" dirty="0">
                <a:solidFill>
                  <a:srgbClr val="FF6600"/>
                </a:solidFill>
                <a:latin typeface="Aharoni" pitchFamily="2" charset="-79"/>
                <a:ea typeface="+mj-ea"/>
                <a:cs typeface="Aharoni" pitchFamily="2" charset="-79"/>
              </a:rPr>
              <a:t>PROCESS SCHEDULING</a:t>
            </a:r>
          </a:p>
        </p:txBody>
      </p:sp>
      <p:sp>
        <p:nvSpPr>
          <p:cNvPr id="8" name="Rectangle 7"/>
          <p:cNvSpPr/>
          <p:nvPr/>
        </p:nvSpPr>
        <p:spPr>
          <a:xfrm>
            <a:off x="1410544" y="3902513"/>
            <a:ext cx="7467600" cy="738664"/>
          </a:xfrm>
          <a:prstGeom prst="rect">
            <a:avLst/>
          </a:prstGeom>
        </p:spPr>
        <p:txBody>
          <a:bodyPr wrap="square">
            <a:spAutoFit/>
          </a:bodyPr>
          <a:lstStyle/>
          <a:p>
            <a:pPr algn="just">
              <a:lnSpc>
                <a:spcPct val="150000"/>
              </a:lnSpc>
            </a:pPr>
            <a:r>
              <a:rPr lang="en-IN" sz="2800" dirty="0">
                <a:solidFill>
                  <a:schemeClr val="tx2">
                    <a:lumMod val="60000"/>
                    <a:lumOff val="40000"/>
                  </a:schemeClr>
                </a:solidFill>
                <a:latin typeface="Times New Roman" pitchFamily="18" charset="0"/>
                <a:cs typeface="Times New Roman" pitchFamily="18" charset="0"/>
              </a:rPr>
              <a:t>Schedulers Types:</a:t>
            </a:r>
          </a:p>
        </p:txBody>
      </p:sp>
      <p:sp>
        <p:nvSpPr>
          <p:cNvPr id="9" name="Rectangle 8"/>
          <p:cNvSpPr/>
          <p:nvPr/>
        </p:nvSpPr>
        <p:spPr>
          <a:xfrm>
            <a:off x="2058616" y="4542714"/>
            <a:ext cx="7467600" cy="1953868"/>
          </a:xfrm>
          <a:prstGeom prst="rect">
            <a:avLst/>
          </a:prstGeom>
        </p:spPr>
        <p:txBody>
          <a:bodyPr wrap="square">
            <a:spAutoFit/>
          </a:bodyPr>
          <a:lstStyle/>
          <a:p>
            <a:pPr marL="457200" indent="-457200" algn="just">
              <a:lnSpc>
                <a:spcPct val="150000"/>
              </a:lnSpc>
              <a:buFont typeface="+mj-lt"/>
              <a:buAutoNum type="arabicPeriod"/>
            </a:pPr>
            <a:r>
              <a:rPr lang="en-IN" sz="2800" dirty="0">
                <a:solidFill>
                  <a:schemeClr val="accent6">
                    <a:lumMod val="75000"/>
                  </a:schemeClr>
                </a:solidFill>
                <a:latin typeface="Times New Roman" pitchFamily="18" charset="0"/>
                <a:cs typeface="Times New Roman" pitchFamily="18" charset="0"/>
              </a:rPr>
              <a:t>Long – Term Scheduler</a:t>
            </a:r>
          </a:p>
          <a:p>
            <a:pPr marL="457200" indent="-457200" algn="just">
              <a:lnSpc>
                <a:spcPct val="150000"/>
              </a:lnSpc>
              <a:buFont typeface="+mj-lt"/>
              <a:buAutoNum type="arabicPeriod"/>
            </a:pPr>
            <a:r>
              <a:rPr lang="en-IN" sz="2800" dirty="0">
                <a:solidFill>
                  <a:schemeClr val="accent6">
                    <a:lumMod val="75000"/>
                  </a:schemeClr>
                </a:solidFill>
                <a:latin typeface="Times New Roman" pitchFamily="18" charset="0"/>
                <a:cs typeface="Times New Roman" pitchFamily="18" charset="0"/>
              </a:rPr>
              <a:t>Short – Term Scheduler</a:t>
            </a:r>
          </a:p>
          <a:p>
            <a:pPr marL="457200" indent="-457200" algn="just">
              <a:lnSpc>
                <a:spcPct val="150000"/>
              </a:lnSpc>
              <a:buFont typeface="+mj-lt"/>
              <a:buAutoNum type="arabicPeriod"/>
            </a:pPr>
            <a:r>
              <a:rPr lang="en-IN" sz="2800" dirty="0">
                <a:solidFill>
                  <a:schemeClr val="accent6">
                    <a:lumMod val="75000"/>
                  </a:schemeClr>
                </a:solidFill>
                <a:latin typeface="Times New Roman" pitchFamily="18" charset="0"/>
                <a:cs typeface="Times New Roman" pitchFamily="18" charset="0"/>
              </a:rPr>
              <a:t>Medium – Term Scheduler</a:t>
            </a:r>
          </a:p>
        </p:txBody>
      </p:sp>
      <p:sp>
        <p:nvSpPr>
          <p:cNvPr id="10" name="Rectangle 9"/>
          <p:cNvSpPr/>
          <p:nvPr/>
        </p:nvSpPr>
        <p:spPr>
          <a:xfrm>
            <a:off x="780416" y="1876685"/>
            <a:ext cx="12439440" cy="1815882"/>
          </a:xfrm>
          <a:prstGeom prst="rect">
            <a:avLst/>
          </a:prstGeom>
        </p:spPr>
        <p:txBody>
          <a:bodyPr wrap="square">
            <a:spAutoFit/>
          </a:bodyPr>
          <a:lstStyle/>
          <a:p>
            <a:pPr marL="457200" indent="-457200">
              <a:buFont typeface="Arial" panose="020B0604020202020204" pitchFamily="34" charset="0"/>
              <a:buChar char="•"/>
            </a:pPr>
            <a:r>
              <a:rPr lang="en-IN" sz="2800" dirty="0">
                <a:latin typeface="Roboto Medium"/>
              </a:rPr>
              <a:t>Schedulers </a:t>
            </a:r>
            <a:r>
              <a:rPr lang="en-IN" sz="2800" dirty="0">
                <a:solidFill>
                  <a:schemeClr val="accent2">
                    <a:lumMod val="75000"/>
                  </a:schemeClr>
                </a:solidFill>
                <a:latin typeface="Roboto Medium"/>
              </a:rPr>
              <a:t>are special system software which handle process scheduling in various ways</a:t>
            </a:r>
          </a:p>
          <a:p>
            <a:pPr marL="457200" indent="-457200">
              <a:buFont typeface="Arial" panose="020B0604020202020204" pitchFamily="34" charset="0"/>
              <a:buChar char="•"/>
            </a:pPr>
            <a:endParaRPr lang="en-US" sz="2800" dirty="0">
              <a:solidFill>
                <a:schemeClr val="accent2">
                  <a:lumMod val="75000"/>
                </a:schemeClr>
              </a:solidFill>
              <a:latin typeface="Roboto Medium"/>
            </a:endParaRPr>
          </a:p>
          <a:p>
            <a:pPr marL="457200" indent="-457200">
              <a:buFont typeface="Arial" panose="020B0604020202020204" pitchFamily="34" charset="0"/>
              <a:buChar char="•"/>
            </a:pPr>
            <a:r>
              <a:rPr lang="en-US" sz="2800" dirty="0">
                <a:solidFill>
                  <a:schemeClr val="accent2">
                    <a:lumMod val="75000"/>
                  </a:schemeClr>
                </a:solidFill>
                <a:latin typeface="Roboto Medium"/>
              </a:rPr>
              <a:t>Which selects the next  job to be executed from queues</a:t>
            </a:r>
            <a:endParaRPr lang="en-IN" sz="2800" dirty="0">
              <a:solidFill>
                <a:schemeClr val="accent2">
                  <a:lumMod val="75000"/>
                </a:schemeClr>
              </a:solidFill>
              <a:latin typeface="Roboto Medium"/>
            </a:endParaRPr>
          </a:p>
        </p:txBody>
      </p:sp>
    </p:spTree>
    <p:extLst>
      <p:ext uri="{BB962C8B-B14F-4D97-AF65-F5344CB8AC3E}">
        <p14:creationId xmlns:p14="http://schemas.microsoft.com/office/powerpoint/2010/main" val="3607915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process scheduling in os"/>
          <p:cNvPicPr>
            <a:picLocks noChangeAspect="1" noChangeArrowheads="1"/>
          </p:cNvPicPr>
          <p:nvPr/>
        </p:nvPicPr>
        <p:blipFill>
          <a:blip r:embed="rId2"/>
          <a:srcRect/>
          <a:stretch>
            <a:fillRect/>
          </a:stretch>
        </p:blipFill>
        <p:spPr bwMode="auto">
          <a:xfrm>
            <a:off x="1986608" y="586408"/>
            <a:ext cx="8856984" cy="6422799"/>
          </a:xfrm>
          <a:prstGeom prst="rect">
            <a:avLst/>
          </a:prstGeom>
          <a:noFill/>
        </p:spPr>
      </p:pic>
    </p:spTree>
    <p:extLst>
      <p:ext uri="{BB962C8B-B14F-4D97-AF65-F5344CB8AC3E}">
        <p14:creationId xmlns:p14="http://schemas.microsoft.com/office/powerpoint/2010/main" val="31147715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49462" y="730424"/>
            <a:ext cx="5715725" cy="646331"/>
          </a:xfrm>
          <a:prstGeom prst="rect">
            <a:avLst/>
          </a:prstGeom>
          <a:noFill/>
        </p:spPr>
        <p:txBody>
          <a:bodyPr wrap="square" rtlCol="0">
            <a:spAutoFit/>
          </a:bodyPr>
          <a:lstStyle/>
          <a:p>
            <a:r>
              <a:rPr lang="en-IN" sz="3600" dirty="0">
                <a:solidFill>
                  <a:srgbClr val="FF6600"/>
                </a:solidFill>
                <a:latin typeface="Aharoni" pitchFamily="2" charset="-79"/>
                <a:ea typeface="+mj-ea"/>
                <a:cs typeface="Aharoni" pitchFamily="2" charset="-79"/>
              </a:rPr>
              <a:t>CPU SCHEDULER</a:t>
            </a:r>
          </a:p>
        </p:txBody>
      </p:sp>
      <p:sp>
        <p:nvSpPr>
          <p:cNvPr id="11" name="Rectangle 10"/>
          <p:cNvSpPr/>
          <p:nvPr/>
        </p:nvSpPr>
        <p:spPr>
          <a:xfrm>
            <a:off x="821606" y="2244936"/>
            <a:ext cx="10945216" cy="3046988"/>
          </a:xfrm>
          <a:prstGeom prst="rect">
            <a:avLst/>
          </a:prstGeom>
        </p:spPr>
        <p:txBody>
          <a:bodyPr wrap="square">
            <a:spAutoFit/>
          </a:bodyPr>
          <a:lstStyle/>
          <a:p>
            <a:pPr lvl="0" algn="just">
              <a:lnSpc>
                <a:spcPct val="150000"/>
              </a:lnSpc>
            </a:pPr>
            <a:r>
              <a:rPr lang="en-IN" sz="3200" dirty="0">
                <a:latin typeface="Times New Roman" pitchFamily="18" charset="0"/>
                <a:cs typeface="Times New Roman" pitchFamily="18" charset="0"/>
              </a:rPr>
              <a:t>Whenever the CPU becomes idle, the operating system must select one of the processes in the ready queue to be executed. </a:t>
            </a:r>
          </a:p>
          <a:p>
            <a:pPr lvl="0" algn="just">
              <a:lnSpc>
                <a:spcPct val="150000"/>
              </a:lnSpc>
            </a:pPr>
            <a:r>
              <a:rPr lang="en-IN" sz="3200" dirty="0">
                <a:latin typeface="Times New Roman" pitchFamily="18" charset="0"/>
                <a:cs typeface="Times New Roman" pitchFamily="18" charset="0"/>
              </a:rPr>
              <a:t>The selection process is carried out by the </a:t>
            </a:r>
            <a:r>
              <a:rPr lang="en-IN" sz="3200" b="1" dirty="0">
                <a:solidFill>
                  <a:schemeClr val="accent6">
                    <a:lumMod val="75000"/>
                  </a:schemeClr>
                </a:solidFill>
                <a:latin typeface="Times New Roman" pitchFamily="18" charset="0"/>
                <a:cs typeface="Times New Roman" pitchFamily="18" charset="0"/>
              </a:rPr>
              <a:t>short-term scheduler</a:t>
            </a:r>
            <a:r>
              <a:rPr lang="en-IN" sz="3200" dirty="0">
                <a:solidFill>
                  <a:schemeClr val="accent6">
                    <a:lumMod val="75000"/>
                  </a:schemeClr>
                </a:solidFill>
                <a:latin typeface="Times New Roman" pitchFamily="18" charset="0"/>
                <a:cs typeface="Times New Roman" pitchFamily="18" charset="0"/>
              </a:rPr>
              <a:t> (or CPU scheduler).</a:t>
            </a:r>
          </a:p>
        </p:txBody>
      </p:sp>
    </p:spTree>
    <p:extLst>
      <p:ext uri="{BB962C8B-B14F-4D97-AF65-F5344CB8AC3E}">
        <p14:creationId xmlns:p14="http://schemas.microsoft.com/office/powerpoint/2010/main" val="291705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49462" y="730424"/>
            <a:ext cx="5715725" cy="646331"/>
          </a:xfrm>
          <a:prstGeom prst="rect">
            <a:avLst/>
          </a:prstGeom>
          <a:noFill/>
        </p:spPr>
        <p:txBody>
          <a:bodyPr wrap="square" rtlCol="0">
            <a:spAutoFit/>
          </a:bodyPr>
          <a:lstStyle/>
          <a:p>
            <a:r>
              <a:rPr lang="en-IN" sz="3600" dirty="0">
                <a:solidFill>
                  <a:srgbClr val="FF6600"/>
                </a:solidFill>
                <a:latin typeface="Aharoni" pitchFamily="2" charset="-79"/>
                <a:ea typeface="+mj-ea"/>
                <a:cs typeface="Aharoni" pitchFamily="2" charset="-79"/>
              </a:rPr>
              <a:t>CPU SCHEDULER</a:t>
            </a:r>
          </a:p>
        </p:txBody>
      </p:sp>
      <p:sp>
        <p:nvSpPr>
          <p:cNvPr id="11" name="Rectangle 10"/>
          <p:cNvSpPr/>
          <p:nvPr/>
        </p:nvSpPr>
        <p:spPr>
          <a:xfrm>
            <a:off x="1410544" y="1376755"/>
            <a:ext cx="12673408" cy="6478184"/>
          </a:xfrm>
          <a:prstGeom prst="rect">
            <a:avLst/>
          </a:prstGeom>
        </p:spPr>
        <p:txBody>
          <a:bodyPr wrap="square">
            <a:spAutoFit/>
          </a:bodyPr>
          <a:lstStyle/>
          <a:p>
            <a:pPr algn="just">
              <a:lnSpc>
                <a:spcPct val="150000"/>
              </a:lnSpc>
            </a:pPr>
            <a:r>
              <a:rPr lang="en-IN" sz="2800" b="1" dirty="0"/>
              <a:t>Pre-emptive Scheduling</a:t>
            </a:r>
            <a:r>
              <a:rPr lang="en-IN" sz="2800" dirty="0"/>
              <a:t> </a:t>
            </a:r>
          </a:p>
          <a:p>
            <a:pPr algn="just">
              <a:lnSpc>
                <a:spcPct val="150000"/>
              </a:lnSpc>
            </a:pPr>
            <a:r>
              <a:rPr lang="en-IN" sz="2800" dirty="0">
                <a:latin typeface="Times New Roman" pitchFamily="18" charset="0"/>
                <a:cs typeface="Times New Roman" pitchFamily="18" charset="0"/>
              </a:rPr>
              <a:t>CPU-scheduling decisions may take place under the following four circumstances: </a:t>
            </a:r>
          </a:p>
          <a:p>
            <a:pPr marL="457200" lvl="0" indent="-457200" algn="just">
              <a:lnSpc>
                <a:spcPct val="150000"/>
              </a:lnSpc>
              <a:buFont typeface="+mj-lt"/>
              <a:buAutoNum type="arabicPeriod"/>
            </a:pPr>
            <a:r>
              <a:rPr lang="en-IN" sz="2800" dirty="0">
                <a:latin typeface="Times New Roman" pitchFamily="18" charset="0"/>
                <a:cs typeface="Times New Roman" pitchFamily="18" charset="0"/>
              </a:rPr>
              <a:t>When a process switches from the running state to the waiting state (for example, as the result of an I/O request or an invocation of wait for the termination of one of the child processes)</a:t>
            </a:r>
          </a:p>
          <a:p>
            <a:pPr marL="457200" lvl="0" indent="-457200" algn="just">
              <a:lnSpc>
                <a:spcPct val="150000"/>
              </a:lnSpc>
              <a:buFont typeface="+mj-lt"/>
              <a:buAutoNum type="arabicPeriod"/>
            </a:pPr>
            <a:r>
              <a:rPr lang="en-IN" sz="2800" dirty="0">
                <a:latin typeface="Times New Roman" pitchFamily="18" charset="0"/>
                <a:cs typeface="Times New Roman" pitchFamily="18" charset="0"/>
              </a:rPr>
              <a:t>When a process switches from the running state to the ready state (for example, when an interrupt occurs).</a:t>
            </a:r>
          </a:p>
          <a:p>
            <a:pPr marL="457200" lvl="0" indent="-457200" algn="just">
              <a:lnSpc>
                <a:spcPct val="150000"/>
              </a:lnSpc>
              <a:buFont typeface="+mj-lt"/>
              <a:buAutoNum type="arabicPeriod"/>
            </a:pPr>
            <a:r>
              <a:rPr lang="en-IN" sz="2800" dirty="0">
                <a:latin typeface="Times New Roman" pitchFamily="18" charset="0"/>
                <a:cs typeface="Times New Roman" pitchFamily="18" charset="0"/>
              </a:rPr>
              <a:t>When a process terminates</a:t>
            </a:r>
          </a:p>
          <a:p>
            <a:pPr marL="457200" indent="-457200" algn="just">
              <a:lnSpc>
                <a:spcPct val="150000"/>
              </a:lnSpc>
              <a:buFont typeface="+mj-lt"/>
              <a:buAutoNum type="arabicPeriod"/>
            </a:pPr>
            <a:r>
              <a:rPr lang="en-IN" sz="2800" dirty="0">
                <a:latin typeface="Times New Roman" pitchFamily="18" charset="0"/>
                <a:cs typeface="Times New Roman" pitchFamily="18" charset="0"/>
              </a:rPr>
              <a:t>When a process switches from the waiting state to the ready state (for example, at completion of I/O)</a:t>
            </a:r>
          </a:p>
        </p:txBody>
      </p:sp>
    </p:spTree>
    <p:extLst>
      <p:ext uri="{BB962C8B-B14F-4D97-AF65-F5344CB8AC3E}">
        <p14:creationId xmlns:p14="http://schemas.microsoft.com/office/powerpoint/2010/main" val="39920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49462" y="730424"/>
            <a:ext cx="5715725" cy="646331"/>
          </a:xfrm>
          <a:prstGeom prst="rect">
            <a:avLst/>
          </a:prstGeom>
          <a:noFill/>
        </p:spPr>
        <p:txBody>
          <a:bodyPr wrap="square" rtlCol="0">
            <a:spAutoFit/>
          </a:bodyPr>
          <a:lstStyle/>
          <a:p>
            <a:r>
              <a:rPr lang="en-IN" sz="3600" dirty="0">
                <a:solidFill>
                  <a:srgbClr val="FF6600"/>
                </a:solidFill>
                <a:latin typeface="Aharoni" pitchFamily="2" charset="-79"/>
                <a:ea typeface="+mj-ea"/>
                <a:cs typeface="Aharoni" pitchFamily="2" charset="-79"/>
              </a:rPr>
              <a:t>CPU SCHEDULER</a:t>
            </a:r>
          </a:p>
        </p:txBody>
      </p:sp>
      <p:sp>
        <p:nvSpPr>
          <p:cNvPr id="11" name="Rectangle 10"/>
          <p:cNvSpPr/>
          <p:nvPr/>
        </p:nvSpPr>
        <p:spPr>
          <a:xfrm>
            <a:off x="876872" y="1666528"/>
            <a:ext cx="13753528" cy="4544834"/>
          </a:xfrm>
          <a:prstGeom prst="rect">
            <a:avLst/>
          </a:prstGeom>
        </p:spPr>
        <p:txBody>
          <a:bodyPr wrap="square">
            <a:spAutoFit/>
          </a:bodyPr>
          <a:lstStyle/>
          <a:p>
            <a:pPr lvl="0" algn="just">
              <a:lnSpc>
                <a:spcPct val="150000"/>
              </a:lnSpc>
            </a:pPr>
            <a:r>
              <a:rPr lang="en-IN" sz="2800" dirty="0">
                <a:solidFill>
                  <a:schemeClr val="accent6">
                    <a:lumMod val="75000"/>
                  </a:schemeClr>
                </a:solidFill>
                <a:latin typeface="Roboto Medium"/>
                <a:cs typeface="Times New Roman" pitchFamily="18" charset="0"/>
              </a:rPr>
              <a:t>The criteria include the following: </a:t>
            </a:r>
          </a:p>
          <a:p>
            <a:pPr marL="457200" indent="-457200" algn="just">
              <a:lnSpc>
                <a:spcPct val="150000"/>
              </a:lnSpc>
              <a:buFont typeface="+mj-lt"/>
              <a:buAutoNum type="arabicPeriod"/>
            </a:pPr>
            <a:r>
              <a:rPr lang="en-IN" sz="2800" dirty="0">
                <a:solidFill>
                  <a:srgbClr val="0070C0"/>
                </a:solidFill>
                <a:latin typeface="Roboto Medium"/>
                <a:cs typeface="Times New Roman" pitchFamily="18" charset="0"/>
              </a:rPr>
              <a:t>CPU utilization. </a:t>
            </a:r>
            <a:endParaRPr lang="en-US" sz="2800" dirty="0">
              <a:latin typeface="Roboto Medium"/>
            </a:endParaRPr>
          </a:p>
          <a:p>
            <a:pPr marL="457200" indent="-457200" algn="just">
              <a:lnSpc>
                <a:spcPct val="150000"/>
              </a:lnSpc>
              <a:buFont typeface="+mj-lt"/>
              <a:buAutoNum type="arabicPeriod"/>
            </a:pPr>
            <a:r>
              <a:rPr lang="en-IN" sz="2800" dirty="0">
                <a:solidFill>
                  <a:srgbClr val="0070C0"/>
                </a:solidFill>
                <a:latin typeface="Roboto Medium"/>
                <a:cs typeface="Times New Roman" pitchFamily="18" charset="0"/>
              </a:rPr>
              <a:t>Throughput.</a:t>
            </a:r>
            <a:r>
              <a:rPr lang="en-IN" sz="2800" dirty="0">
                <a:latin typeface="Roboto Medium"/>
              </a:rPr>
              <a:t> </a:t>
            </a:r>
          </a:p>
          <a:p>
            <a:pPr marL="457200" indent="-457200" algn="just">
              <a:lnSpc>
                <a:spcPct val="150000"/>
              </a:lnSpc>
              <a:buFont typeface="+mj-lt"/>
              <a:buAutoNum type="arabicPeriod"/>
            </a:pPr>
            <a:r>
              <a:rPr lang="en-IN" sz="2800" dirty="0">
                <a:solidFill>
                  <a:srgbClr val="0070C0"/>
                </a:solidFill>
                <a:latin typeface="Roboto Medium"/>
                <a:cs typeface="Times New Roman" pitchFamily="18" charset="0"/>
              </a:rPr>
              <a:t>Turnaround time.</a:t>
            </a:r>
            <a:r>
              <a:rPr lang="en-IN" sz="2800" dirty="0">
                <a:latin typeface="Roboto Medium"/>
              </a:rPr>
              <a:t> </a:t>
            </a:r>
            <a:endParaRPr lang="en-IN" sz="2800" dirty="0">
              <a:solidFill>
                <a:srgbClr val="0070C0"/>
              </a:solidFill>
              <a:latin typeface="Roboto Medium"/>
              <a:cs typeface="Times New Roman" pitchFamily="18" charset="0"/>
            </a:endParaRPr>
          </a:p>
          <a:p>
            <a:pPr marL="457200" indent="-457200" algn="just">
              <a:lnSpc>
                <a:spcPct val="150000"/>
              </a:lnSpc>
              <a:buFont typeface="+mj-lt"/>
              <a:buAutoNum type="arabicPeriod"/>
            </a:pPr>
            <a:r>
              <a:rPr lang="en-IN" sz="2800" dirty="0">
                <a:solidFill>
                  <a:srgbClr val="0070C0"/>
                </a:solidFill>
                <a:latin typeface="Roboto Medium"/>
                <a:cs typeface="Times New Roman" pitchFamily="18" charset="0"/>
              </a:rPr>
              <a:t>Waiting time. </a:t>
            </a:r>
          </a:p>
          <a:p>
            <a:pPr marL="457200" indent="-457200" algn="just">
              <a:lnSpc>
                <a:spcPct val="150000"/>
              </a:lnSpc>
              <a:buFont typeface="+mj-lt"/>
              <a:buAutoNum type="arabicPeriod"/>
            </a:pPr>
            <a:r>
              <a:rPr lang="en-IN" sz="2800" dirty="0">
                <a:solidFill>
                  <a:srgbClr val="0070C0"/>
                </a:solidFill>
                <a:latin typeface="Roboto Medium"/>
                <a:cs typeface="Times New Roman" pitchFamily="18" charset="0"/>
              </a:rPr>
              <a:t>Response time</a:t>
            </a:r>
          </a:p>
          <a:p>
            <a:pPr marL="457200" indent="-457200" algn="just">
              <a:lnSpc>
                <a:spcPct val="150000"/>
              </a:lnSpc>
              <a:buFont typeface="+mj-lt"/>
              <a:buAutoNum type="arabicPeriod"/>
            </a:pPr>
            <a:r>
              <a:rPr lang="en-IN" sz="2800" dirty="0">
                <a:solidFill>
                  <a:srgbClr val="0070C0"/>
                </a:solidFill>
                <a:latin typeface="Roboto Medium"/>
                <a:cs typeface="Times New Roman" pitchFamily="18" charset="0"/>
              </a:rPr>
              <a:t>Burst Time</a:t>
            </a:r>
            <a:endParaRPr lang="en-IN" sz="2800" dirty="0">
              <a:latin typeface="Roboto Medium"/>
            </a:endParaRPr>
          </a:p>
        </p:txBody>
      </p:sp>
    </p:spTree>
    <p:extLst>
      <p:ext uri="{BB962C8B-B14F-4D97-AF65-F5344CB8AC3E}">
        <p14:creationId xmlns:p14="http://schemas.microsoft.com/office/powerpoint/2010/main" val="1589282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58190D-BB96-44C2-DE71-D8BF0F81BB17}"/>
              </a:ext>
            </a:extLst>
          </p:cNvPr>
          <p:cNvSpPr txBox="1"/>
          <p:nvPr/>
        </p:nvSpPr>
        <p:spPr>
          <a:xfrm>
            <a:off x="1266528" y="946448"/>
            <a:ext cx="12673408" cy="4031873"/>
          </a:xfrm>
          <a:prstGeom prst="rect">
            <a:avLst/>
          </a:prstGeom>
          <a:noFill/>
        </p:spPr>
        <p:txBody>
          <a:bodyPr wrap="square">
            <a:spAutoFit/>
          </a:bodyPr>
          <a:lstStyle/>
          <a:p>
            <a:r>
              <a:rPr lang="en-IN" sz="3200" b="1" dirty="0"/>
              <a:t>1. CPU Utilization: </a:t>
            </a:r>
            <a:r>
              <a:rPr lang="en-IN" sz="3200" dirty="0"/>
              <a:t>The percentage of time the CPU is actively working on tasks, as opposed to being idle. A high CPU utilization indicates the system is effectively using its processor. The goal is to maximize CPU utilization without overloading it.</a:t>
            </a:r>
          </a:p>
          <a:p>
            <a:endParaRPr lang="en-IN" sz="3200" dirty="0"/>
          </a:p>
          <a:p>
            <a:r>
              <a:rPr lang="en-IN" sz="3200" b="1" dirty="0"/>
              <a:t>2. Throughput: </a:t>
            </a:r>
            <a:r>
              <a:rPr lang="en-IN" sz="3200" dirty="0"/>
              <a:t>The number of processes completed in a given amount of time. It measures how efficiently a system can process tasks. A higher throughput means the system can handle more work in less time.</a:t>
            </a:r>
          </a:p>
        </p:txBody>
      </p:sp>
    </p:spTree>
    <p:extLst>
      <p:ext uri="{BB962C8B-B14F-4D97-AF65-F5344CB8AC3E}">
        <p14:creationId xmlns:p14="http://schemas.microsoft.com/office/powerpoint/2010/main" val="2785278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6261C4-0811-B424-E90A-183E62BEEA9F}"/>
              </a:ext>
            </a:extLst>
          </p:cNvPr>
          <p:cNvSpPr txBox="1"/>
          <p:nvPr/>
        </p:nvSpPr>
        <p:spPr>
          <a:xfrm>
            <a:off x="1266528" y="375315"/>
            <a:ext cx="12745416" cy="7971413"/>
          </a:xfrm>
          <a:prstGeom prst="rect">
            <a:avLst/>
          </a:prstGeom>
          <a:noFill/>
        </p:spPr>
        <p:txBody>
          <a:bodyPr wrap="square">
            <a:spAutoFit/>
          </a:bodyPr>
          <a:lstStyle/>
          <a:p>
            <a:r>
              <a:rPr lang="en-IN" sz="3200" b="1" dirty="0"/>
              <a:t>3. Turnaround Time</a:t>
            </a:r>
          </a:p>
          <a:p>
            <a:pPr>
              <a:buFont typeface="Arial" panose="020B0604020202020204" pitchFamily="34" charset="0"/>
              <a:buChar char="•"/>
            </a:pPr>
            <a:r>
              <a:rPr lang="en-IN" sz="3200" dirty="0"/>
              <a:t>The total time taken for a process to be executed from the moment it is submitted to the system until it is completed.</a:t>
            </a:r>
          </a:p>
          <a:p>
            <a:pPr>
              <a:buFont typeface="Arial" panose="020B0604020202020204" pitchFamily="34" charset="0"/>
              <a:buChar char="•"/>
            </a:pPr>
            <a:r>
              <a:rPr lang="en-IN" sz="3200" b="1" dirty="0"/>
              <a:t>Formula</a:t>
            </a:r>
            <a:r>
              <a:rPr lang="en-IN" sz="3200" dirty="0"/>
              <a:t>: Turnaround Time=Completion Time−Arrival Time</a:t>
            </a:r>
          </a:p>
          <a:p>
            <a:r>
              <a:rPr lang="en-IN" sz="3200" b="1" dirty="0"/>
              <a:t>Burst Time: </a:t>
            </a:r>
            <a:r>
              <a:rPr lang="en-IN" sz="3200" dirty="0"/>
              <a:t>Burst time refers to the total amount of time required by a process to execute on the CPU. It is the actual CPU time needed by the process to complete its execution, excluding any waiting time or I/O time.</a:t>
            </a:r>
          </a:p>
          <a:p>
            <a:r>
              <a:rPr lang="en-IN" sz="3200" b="1" dirty="0"/>
              <a:t>Example</a:t>
            </a:r>
            <a:r>
              <a:rPr lang="en-IN" sz="3200" dirty="0"/>
              <a:t>:</a:t>
            </a:r>
            <a:br>
              <a:rPr lang="en-IN" sz="3200" dirty="0"/>
            </a:br>
            <a:r>
              <a:rPr lang="en-IN" sz="3200" dirty="0"/>
              <a:t>Suppose a process requires 10 milliseconds of CPU time to finish. Its burst time is </a:t>
            </a:r>
            <a:r>
              <a:rPr lang="en-IN" sz="3200" b="1" dirty="0"/>
              <a:t>10 </a:t>
            </a:r>
            <a:r>
              <a:rPr lang="en-IN" sz="3200" b="1" dirty="0" err="1"/>
              <a:t>ms</a:t>
            </a:r>
            <a:r>
              <a:rPr lang="en-IN" sz="3200" dirty="0"/>
              <a:t>.</a:t>
            </a:r>
            <a:endParaRPr lang="en-IN" sz="3200" b="1" dirty="0"/>
          </a:p>
          <a:p>
            <a:r>
              <a:rPr lang="en-IN" sz="3200" b="1" dirty="0"/>
              <a:t>4. Waiting Time</a:t>
            </a:r>
          </a:p>
          <a:p>
            <a:pPr>
              <a:buFont typeface="Arial" panose="020B0604020202020204" pitchFamily="34" charset="0"/>
              <a:buChar char="•"/>
            </a:pPr>
            <a:r>
              <a:rPr lang="en-IN" sz="3200" dirty="0"/>
              <a:t>The amount of time a process spends in the ready queue waiting for the CPU to execute it. It excludes the time the process is executing or performing I/O operations.</a:t>
            </a:r>
          </a:p>
          <a:p>
            <a:pPr>
              <a:buFont typeface="Arial" panose="020B0604020202020204" pitchFamily="34" charset="0"/>
              <a:buChar char="•"/>
            </a:pPr>
            <a:r>
              <a:rPr lang="en-IN" sz="3200" b="1" dirty="0"/>
              <a:t>Formula</a:t>
            </a:r>
            <a:r>
              <a:rPr lang="en-IN" sz="3200" dirty="0"/>
              <a:t>: Waiting Time=Turnaround Time−Burst Time</a:t>
            </a:r>
          </a:p>
          <a:p>
            <a:endParaRPr lang="en-IN" sz="3200" b="1" dirty="0"/>
          </a:p>
        </p:txBody>
      </p:sp>
    </p:spTree>
    <p:extLst>
      <p:ext uri="{BB962C8B-B14F-4D97-AF65-F5344CB8AC3E}">
        <p14:creationId xmlns:p14="http://schemas.microsoft.com/office/powerpoint/2010/main" val="26093750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5DD62F-C074-FD12-BC1E-0455EAFAEF3A}"/>
              </a:ext>
            </a:extLst>
          </p:cNvPr>
          <p:cNvSpPr txBox="1"/>
          <p:nvPr/>
        </p:nvSpPr>
        <p:spPr>
          <a:xfrm>
            <a:off x="1158516" y="867757"/>
            <a:ext cx="12313368" cy="5016758"/>
          </a:xfrm>
          <a:prstGeom prst="rect">
            <a:avLst/>
          </a:prstGeom>
          <a:noFill/>
        </p:spPr>
        <p:txBody>
          <a:bodyPr wrap="square">
            <a:spAutoFit/>
          </a:bodyPr>
          <a:lstStyle/>
          <a:p>
            <a:r>
              <a:rPr lang="en-IN" sz="3200" b="1" dirty="0"/>
              <a:t>5. Response Time</a:t>
            </a:r>
          </a:p>
          <a:p>
            <a:pPr>
              <a:buFont typeface="Arial" panose="020B0604020202020204" pitchFamily="34" charset="0"/>
              <a:buChar char="•"/>
            </a:pPr>
            <a:r>
              <a:rPr lang="en-IN" sz="3200" dirty="0"/>
              <a:t>The time from when a request is submitted until the first response is produced (not the completion of the process). This is particularly important for interactive systems where quick responses improve user experience.</a:t>
            </a:r>
          </a:p>
          <a:p>
            <a:endParaRPr lang="en-IN" sz="3200" dirty="0"/>
          </a:p>
          <a:p>
            <a:r>
              <a:rPr lang="en-IN" sz="3200" b="1" dirty="0"/>
              <a:t>Types of Burst Time</a:t>
            </a:r>
          </a:p>
          <a:p>
            <a:pPr>
              <a:buFont typeface="+mj-lt"/>
              <a:buAutoNum type="arabicPeriod"/>
            </a:pPr>
            <a:r>
              <a:rPr lang="en-IN" sz="3200" b="1" dirty="0"/>
              <a:t>CPU Burst</a:t>
            </a:r>
            <a:r>
              <a:rPr lang="en-IN" sz="3200" dirty="0"/>
              <a:t>: The amount of time the process spends executing instructions on the CPU.</a:t>
            </a:r>
          </a:p>
          <a:p>
            <a:pPr>
              <a:buFont typeface="+mj-lt"/>
              <a:buAutoNum type="arabicPeriod"/>
            </a:pPr>
            <a:r>
              <a:rPr lang="en-IN" sz="3200" b="1" dirty="0"/>
              <a:t>I/O Burst</a:t>
            </a:r>
            <a:r>
              <a:rPr lang="en-IN" sz="3200" dirty="0"/>
              <a:t>: The time the process spends performing I/O operations, such as reading or writing to a file.</a:t>
            </a:r>
          </a:p>
        </p:txBody>
      </p:sp>
    </p:spTree>
    <p:extLst>
      <p:ext uri="{BB962C8B-B14F-4D97-AF65-F5344CB8AC3E}">
        <p14:creationId xmlns:p14="http://schemas.microsoft.com/office/powerpoint/2010/main" val="336340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txBox="1">
            <a:spLocks/>
          </p:cNvSpPr>
          <p:nvPr/>
        </p:nvSpPr>
        <p:spPr>
          <a:xfrm>
            <a:off x="690464" y="658416"/>
            <a:ext cx="3240360" cy="10058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prstClr val="black"/>
                </a:solidFill>
              </a:rPr>
              <a:t>Downloads </a:t>
            </a:r>
            <a:endParaRPr lang="en-IN" dirty="0">
              <a:solidFill>
                <a:prstClr val="black"/>
              </a:solidFill>
            </a:endParaRPr>
          </a:p>
        </p:txBody>
      </p:sp>
      <p:sp>
        <p:nvSpPr>
          <p:cNvPr id="3" name="Title 7"/>
          <p:cNvSpPr txBox="1">
            <a:spLocks/>
          </p:cNvSpPr>
          <p:nvPr/>
        </p:nvSpPr>
        <p:spPr>
          <a:xfrm>
            <a:off x="690464" y="2458616"/>
            <a:ext cx="12601400" cy="165618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prstClr val="black"/>
                </a:solidFill>
              </a:rPr>
              <a:t>Download Any Linux Distribution using below link</a:t>
            </a:r>
          </a:p>
          <a:p>
            <a:r>
              <a:rPr lang="en-US" sz="2800" b="1" dirty="0">
                <a:solidFill>
                  <a:prstClr val="black"/>
                </a:solidFill>
              </a:rPr>
              <a:t>Ex. UBUNTU, CENTOS, FEDORA, KALI</a:t>
            </a:r>
            <a:endParaRPr lang="en-IN" sz="2800" dirty="0">
              <a:solidFill>
                <a:prstClr val="black"/>
              </a:solidFill>
            </a:endParaRPr>
          </a:p>
        </p:txBody>
      </p:sp>
      <p:sp>
        <p:nvSpPr>
          <p:cNvPr id="5" name="Rectangle 4"/>
          <p:cNvSpPr/>
          <p:nvPr/>
        </p:nvSpPr>
        <p:spPr>
          <a:xfrm>
            <a:off x="2922712" y="3970784"/>
            <a:ext cx="8480783" cy="707886"/>
          </a:xfrm>
          <a:prstGeom prst="rect">
            <a:avLst/>
          </a:prstGeom>
        </p:spPr>
        <p:txBody>
          <a:bodyPr wrap="none">
            <a:spAutoFit/>
          </a:bodyPr>
          <a:lstStyle/>
          <a:p>
            <a:r>
              <a:rPr lang="en-IN" sz="4000" dirty="0">
                <a:solidFill>
                  <a:prstClr val="black"/>
                </a:solidFill>
                <a:hlinkClick r:id="rId2"/>
              </a:rPr>
              <a:t>https://www.linux.org/pages/download/</a:t>
            </a:r>
            <a:endParaRPr lang="en-IN" sz="4000" dirty="0">
              <a:solidFill>
                <a:prstClr val="black"/>
              </a:solidFill>
            </a:endParaRPr>
          </a:p>
        </p:txBody>
      </p:sp>
    </p:spTree>
    <p:extLst>
      <p:ext uri="{BB962C8B-B14F-4D97-AF65-F5344CB8AC3E}">
        <p14:creationId xmlns:p14="http://schemas.microsoft.com/office/powerpoint/2010/main" val="19115320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90464" y="1810544"/>
            <a:ext cx="12745416" cy="954107"/>
          </a:xfrm>
          <a:prstGeom prst="rect">
            <a:avLst/>
          </a:prstGeom>
        </p:spPr>
        <p:txBody>
          <a:bodyPr wrap="square">
            <a:spAutoFit/>
          </a:bodyPr>
          <a:lstStyle/>
          <a:p>
            <a:r>
              <a:rPr lang="en-IN" sz="2800" dirty="0">
                <a:latin typeface="Roboto Medium"/>
              </a:rPr>
              <a:t>CPU scheduling deals with the problem of deciding which of the processes in the ready queue is to be allocated the CPU.</a:t>
            </a:r>
          </a:p>
        </p:txBody>
      </p:sp>
      <p:sp>
        <p:nvSpPr>
          <p:cNvPr id="4" name="TextBox 3"/>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sp>
        <p:nvSpPr>
          <p:cNvPr id="12" name="Rectangle 11"/>
          <p:cNvSpPr/>
          <p:nvPr/>
        </p:nvSpPr>
        <p:spPr>
          <a:xfrm>
            <a:off x="978496" y="3034680"/>
            <a:ext cx="10778456" cy="3246530"/>
          </a:xfrm>
          <a:prstGeom prst="rect">
            <a:avLst/>
          </a:prstGeom>
        </p:spPr>
        <p:txBody>
          <a:bodyPr wrap="square">
            <a:spAutoFit/>
          </a:bodyPr>
          <a:lstStyle/>
          <a:p>
            <a:pPr marL="457200" indent="-457200" algn="just">
              <a:lnSpc>
                <a:spcPct val="150000"/>
              </a:lnSpc>
              <a:buFont typeface="+mj-lt"/>
              <a:buAutoNum type="arabicPeriod"/>
            </a:pPr>
            <a:r>
              <a:rPr lang="en-IN" sz="2800" dirty="0">
                <a:solidFill>
                  <a:srgbClr val="C00000"/>
                </a:solidFill>
                <a:latin typeface="Times New Roman" pitchFamily="18" charset="0"/>
                <a:cs typeface="Times New Roman" pitchFamily="18" charset="0"/>
              </a:rPr>
              <a:t>First-Come, First-Served Scheduling</a:t>
            </a:r>
          </a:p>
          <a:p>
            <a:pPr marL="457200" indent="-457200" algn="just">
              <a:lnSpc>
                <a:spcPct val="150000"/>
              </a:lnSpc>
              <a:buFont typeface="+mj-lt"/>
              <a:buAutoNum type="arabicPeriod"/>
            </a:pPr>
            <a:r>
              <a:rPr lang="en-IN" sz="2800" dirty="0">
                <a:solidFill>
                  <a:srgbClr val="C00000"/>
                </a:solidFill>
                <a:latin typeface="Times New Roman" pitchFamily="18" charset="0"/>
                <a:cs typeface="Times New Roman" pitchFamily="18" charset="0"/>
              </a:rPr>
              <a:t>Shortest-Job-First Scheduling</a:t>
            </a:r>
          </a:p>
          <a:p>
            <a:pPr marL="457200" indent="-457200" algn="just">
              <a:lnSpc>
                <a:spcPct val="150000"/>
              </a:lnSpc>
              <a:buFont typeface="+mj-lt"/>
              <a:buAutoNum type="arabicPeriod"/>
            </a:pPr>
            <a:r>
              <a:rPr lang="en-IN" sz="2800" dirty="0">
                <a:solidFill>
                  <a:srgbClr val="C00000"/>
                </a:solidFill>
                <a:latin typeface="Times New Roman" pitchFamily="18" charset="0"/>
                <a:cs typeface="Times New Roman" pitchFamily="18" charset="0"/>
              </a:rPr>
              <a:t>Priority Scheduling</a:t>
            </a:r>
          </a:p>
          <a:p>
            <a:pPr marL="457200" indent="-457200" algn="just">
              <a:lnSpc>
                <a:spcPct val="150000"/>
              </a:lnSpc>
              <a:buFont typeface="+mj-lt"/>
              <a:buAutoNum type="arabicPeriod"/>
            </a:pPr>
            <a:r>
              <a:rPr lang="en-US" sz="2800" dirty="0">
                <a:solidFill>
                  <a:srgbClr val="C00000"/>
                </a:solidFill>
                <a:latin typeface="Times New Roman" pitchFamily="18" charset="0"/>
                <a:cs typeface="Times New Roman" pitchFamily="18" charset="0"/>
              </a:rPr>
              <a:t>Round robin algorithm</a:t>
            </a:r>
            <a:endParaRPr lang="en-IN" sz="2800" dirty="0">
              <a:solidFill>
                <a:srgbClr val="C00000"/>
              </a:solidFill>
              <a:latin typeface="Times New Roman" pitchFamily="18" charset="0"/>
              <a:cs typeface="Times New Roman" pitchFamily="18" charset="0"/>
            </a:endParaRPr>
          </a:p>
          <a:p>
            <a:pPr algn="just">
              <a:lnSpc>
                <a:spcPct val="150000"/>
              </a:lnSpc>
            </a:pPr>
            <a:endParaRPr lang="en-IN" sz="280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746523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2512" y="1954560"/>
            <a:ext cx="11953328" cy="3970318"/>
          </a:xfrm>
          <a:prstGeom prst="rect">
            <a:avLst/>
          </a:prstGeom>
        </p:spPr>
        <p:txBody>
          <a:bodyPr wrap="square">
            <a:spAutoFit/>
          </a:bodyPr>
          <a:lstStyle/>
          <a:p>
            <a:r>
              <a:rPr lang="en-IN" sz="2800" dirty="0">
                <a:latin typeface="Roboto Medium"/>
              </a:rPr>
              <a:t>These algorithms are either </a:t>
            </a:r>
            <a:r>
              <a:rPr lang="en-IN" sz="2800" b="1" dirty="0">
                <a:latin typeface="Roboto Medium"/>
              </a:rPr>
              <a:t>non-preemptive or preemptive</a:t>
            </a:r>
            <a:r>
              <a:rPr lang="en-IN" sz="2800" dirty="0">
                <a:latin typeface="Roboto Medium"/>
              </a:rPr>
              <a:t>. </a:t>
            </a:r>
          </a:p>
          <a:p>
            <a:endParaRPr lang="en-IN" sz="2800" dirty="0">
              <a:latin typeface="Roboto Medium"/>
            </a:endParaRPr>
          </a:p>
          <a:p>
            <a:r>
              <a:rPr lang="en-IN" sz="2800" b="1" dirty="0">
                <a:solidFill>
                  <a:srgbClr val="FF0000"/>
                </a:solidFill>
                <a:latin typeface="Roboto Medium"/>
              </a:rPr>
              <a:t>Non-preemptive algorithms </a:t>
            </a:r>
            <a:r>
              <a:rPr lang="en-IN" sz="2800" dirty="0">
                <a:latin typeface="Roboto Medium"/>
              </a:rPr>
              <a:t>are designed so that once a process enters the running state, it cannot be preempted until it completes its allotted time, </a:t>
            </a:r>
          </a:p>
          <a:p>
            <a:endParaRPr lang="en-IN" sz="2800" dirty="0">
              <a:latin typeface="Roboto Medium"/>
            </a:endParaRPr>
          </a:p>
          <a:p>
            <a:r>
              <a:rPr lang="en-IN" sz="2800" dirty="0">
                <a:latin typeface="Roboto Medium"/>
              </a:rPr>
              <a:t>whereas the </a:t>
            </a:r>
            <a:r>
              <a:rPr lang="en-IN" sz="2800" b="1" dirty="0">
                <a:solidFill>
                  <a:srgbClr val="FF0000"/>
                </a:solidFill>
                <a:latin typeface="Roboto Medium"/>
              </a:rPr>
              <a:t>preemptive scheduling </a:t>
            </a:r>
            <a:r>
              <a:rPr lang="en-IN" sz="2800" dirty="0">
                <a:latin typeface="Roboto Medium"/>
              </a:rPr>
              <a:t>is based on priority where a scheduler may preempt a low priority running process anytime when a high priority process enters into a ready state.</a:t>
            </a:r>
          </a:p>
        </p:txBody>
      </p:sp>
      <p:sp>
        <p:nvSpPr>
          <p:cNvPr id="3" name="TextBox 2"/>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spTree>
    <p:extLst>
      <p:ext uri="{BB962C8B-B14F-4D97-AF65-F5344CB8AC3E}">
        <p14:creationId xmlns:p14="http://schemas.microsoft.com/office/powerpoint/2010/main" val="2352099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sp>
        <p:nvSpPr>
          <p:cNvPr id="3" name="Rectangle 2"/>
          <p:cNvSpPr/>
          <p:nvPr/>
        </p:nvSpPr>
        <p:spPr>
          <a:xfrm>
            <a:off x="981110" y="2395344"/>
            <a:ext cx="12817424" cy="3539430"/>
          </a:xfrm>
          <a:prstGeom prst="rect">
            <a:avLst/>
          </a:prstGeom>
        </p:spPr>
        <p:txBody>
          <a:bodyPr wrap="square">
            <a:spAutoFit/>
          </a:bodyPr>
          <a:lstStyle/>
          <a:p>
            <a:pPr marL="457200" indent="-457200">
              <a:buFont typeface="Arial" panose="020B0604020202020204" pitchFamily="34" charset="0"/>
              <a:buChar char="•"/>
            </a:pPr>
            <a:r>
              <a:rPr lang="en-US" sz="2800" dirty="0"/>
              <a:t>Jobs are executed on first come, first serve basis. It is a nonpreemptive scheduling algorithm.</a:t>
            </a:r>
            <a:endParaRPr lang="en-IN"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Easy to understand and implement.</a:t>
            </a:r>
            <a:endParaRPr lang="en-IN" sz="2800" dirty="0"/>
          </a:p>
          <a:p>
            <a:r>
              <a:rPr lang="en-US" sz="2800" dirty="0"/>
              <a:t> </a:t>
            </a:r>
            <a:endParaRPr lang="en-IN" sz="2800" dirty="0"/>
          </a:p>
          <a:p>
            <a:pPr marL="457200" indent="-457200">
              <a:buFont typeface="Arial" panose="020B0604020202020204" pitchFamily="34" charset="0"/>
              <a:buChar char="•"/>
            </a:pPr>
            <a:r>
              <a:rPr lang="en-US" sz="2800" dirty="0"/>
              <a:t>Its implementation is based on FIFO queue.</a:t>
            </a:r>
            <a:endParaRPr lang="en-IN" sz="2800" dirty="0"/>
          </a:p>
          <a:p>
            <a:r>
              <a:rPr lang="en-US" sz="2800" dirty="0"/>
              <a:t> </a:t>
            </a:r>
            <a:endParaRPr lang="en-IN" sz="2800" dirty="0"/>
          </a:p>
          <a:p>
            <a:pPr marL="457200" indent="-457200">
              <a:buFont typeface="Arial" panose="020B0604020202020204" pitchFamily="34" charset="0"/>
              <a:buChar char="•"/>
            </a:pPr>
            <a:r>
              <a:rPr lang="en-US" sz="2800" dirty="0"/>
              <a:t>Poor in performance as average wait time is high.</a:t>
            </a:r>
            <a:endParaRPr lang="en-IN" sz="2800" dirty="0"/>
          </a:p>
        </p:txBody>
      </p:sp>
      <p:sp>
        <p:nvSpPr>
          <p:cNvPr id="4" name="Rectangle 3"/>
          <p:cNvSpPr/>
          <p:nvPr/>
        </p:nvSpPr>
        <p:spPr>
          <a:xfrm>
            <a:off x="974545" y="1434547"/>
            <a:ext cx="6697667" cy="830997"/>
          </a:xfrm>
          <a:prstGeom prst="rect">
            <a:avLst/>
          </a:prstGeom>
        </p:spPr>
        <p:txBody>
          <a:bodyPr wrap="none">
            <a:spAutoFit/>
          </a:bodyPr>
          <a:lstStyle/>
          <a:p>
            <a:pPr marL="457200" indent="-457200" algn="just">
              <a:lnSpc>
                <a:spcPct val="150000"/>
              </a:lnSpc>
              <a:buFont typeface="+mj-lt"/>
              <a:buAutoNum type="arabicPeriod"/>
            </a:pPr>
            <a:r>
              <a:rPr lang="en-IN" sz="3200" dirty="0">
                <a:solidFill>
                  <a:srgbClr val="C00000"/>
                </a:solidFill>
                <a:latin typeface="Times New Roman" pitchFamily="18" charset="0"/>
                <a:cs typeface="Times New Roman" pitchFamily="18" charset="0"/>
              </a:rPr>
              <a:t>First-Come, First-Served Scheduling</a:t>
            </a:r>
          </a:p>
        </p:txBody>
      </p:sp>
    </p:spTree>
    <p:extLst>
      <p:ext uri="{BB962C8B-B14F-4D97-AF65-F5344CB8AC3E}">
        <p14:creationId xmlns:p14="http://schemas.microsoft.com/office/powerpoint/2010/main" val="4039420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0504" y="2288133"/>
            <a:ext cx="13297026" cy="4401205"/>
          </a:xfrm>
          <a:prstGeom prst="rect">
            <a:avLst/>
          </a:prstGeom>
        </p:spPr>
        <p:txBody>
          <a:bodyPr wrap="square">
            <a:spAutoFit/>
          </a:bodyPr>
          <a:lstStyle/>
          <a:p>
            <a:pPr marL="457200" indent="-457200">
              <a:buFont typeface="Arial" panose="020B0604020202020204" pitchFamily="34" charset="0"/>
              <a:buChar char="•"/>
            </a:pPr>
            <a:r>
              <a:rPr lang="en-IN" sz="2800" dirty="0"/>
              <a:t>The simplest CPU-scheduling algorithm is the first-come, first-served (FCFS) scheduling algorithm.</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 With this scheme, the process that requests the CPU first is allocated the CPU first.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The implementation of the FCFS policy is easily managed with a FIFO queue.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When a process enters the ready queue, its PCB is linked onto the tail of the queue.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When the CPU is free, it is allocated to the process at the head of the queue. </a:t>
            </a:r>
          </a:p>
        </p:txBody>
      </p:sp>
      <p:sp>
        <p:nvSpPr>
          <p:cNvPr id="5" name="Rectangle 4"/>
          <p:cNvSpPr/>
          <p:nvPr/>
        </p:nvSpPr>
        <p:spPr>
          <a:xfrm>
            <a:off x="974545" y="1434547"/>
            <a:ext cx="6697667" cy="830997"/>
          </a:xfrm>
          <a:prstGeom prst="rect">
            <a:avLst/>
          </a:prstGeom>
        </p:spPr>
        <p:txBody>
          <a:bodyPr wrap="none">
            <a:spAutoFit/>
          </a:bodyPr>
          <a:lstStyle/>
          <a:p>
            <a:pPr marL="457200" indent="-457200" algn="just">
              <a:lnSpc>
                <a:spcPct val="150000"/>
              </a:lnSpc>
              <a:buFont typeface="+mj-lt"/>
              <a:buAutoNum type="arabicPeriod"/>
            </a:pPr>
            <a:r>
              <a:rPr lang="en-IN" sz="3200" dirty="0">
                <a:solidFill>
                  <a:srgbClr val="C00000"/>
                </a:solidFill>
                <a:latin typeface="Times New Roman" pitchFamily="18" charset="0"/>
                <a:cs typeface="Times New Roman" pitchFamily="18" charset="0"/>
              </a:rPr>
              <a:t>First-Come, First-Served Scheduling</a:t>
            </a:r>
          </a:p>
        </p:txBody>
      </p:sp>
      <p:grpSp>
        <p:nvGrpSpPr>
          <p:cNvPr id="14" name="Group 13"/>
          <p:cNvGrpSpPr/>
          <p:nvPr/>
        </p:nvGrpSpPr>
        <p:grpSpPr>
          <a:xfrm>
            <a:off x="2490664" y="6795053"/>
            <a:ext cx="9930501" cy="788620"/>
            <a:chOff x="500034" y="5000636"/>
            <a:chExt cx="9930501" cy="788620"/>
          </a:xfrm>
        </p:grpSpPr>
        <p:sp>
          <p:nvSpPr>
            <p:cNvPr id="6" name="Rectangle 5"/>
            <p:cNvSpPr/>
            <p:nvPr/>
          </p:nvSpPr>
          <p:spPr>
            <a:xfrm>
              <a:off x="3714744" y="5000636"/>
              <a:ext cx="1500198" cy="785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endParaRPr lang="en-IN" dirty="0"/>
            </a:p>
          </p:txBody>
        </p:sp>
        <p:sp>
          <p:nvSpPr>
            <p:cNvPr id="7" name="Rectangle 6"/>
            <p:cNvSpPr/>
            <p:nvPr/>
          </p:nvSpPr>
          <p:spPr>
            <a:xfrm>
              <a:off x="500034" y="5000636"/>
              <a:ext cx="1500198" cy="785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p3</a:t>
              </a:r>
              <a:endParaRPr lang="en-IN" dirty="0"/>
            </a:p>
          </p:txBody>
        </p:sp>
        <p:sp>
          <p:nvSpPr>
            <p:cNvPr id="8" name="Rectangle 7"/>
            <p:cNvSpPr/>
            <p:nvPr/>
          </p:nvSpPr>
          <p:spPr>
            <a:xfrm>
              <a:off x="2143108" y="5000636"/>
              <a:ext cx="1500198" cy="785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endParaRPr lang="en-IN" dirty="0"/>
            </a:p>
          </p:txBody>
        </p:sp>
        <p:sp>
          <p:nvSpPr>
            <p:cNvPr id="9" name="Rectangle 8"/>
            <p:cNvSpPr/>
            <p:nvPr/>
          </p:nvSpPr>
          <p:spPr>
            <a:xfrm>
              <a:off x="6159579" y="5003438"/>
              <a:ext cx="1000132" cy="785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cpu</a:t>
              </a:r>
              <a:endParaRPr lang="en-IN" dirty="0"/>
            </a:p>
          </p:txBody>
        </p:sp>
        <p:cxnSp>
          <p:nvCxnSpPr>
            <p:cNvPr id="10" name="Straight Arrow Connector 9"/>
            <p:cNvCxnSpPr>
              <a:stCxn id="6" idx="3"/>
              <a:endCxn id="9" idx="1"/>
            </p:cNvCxnSpPr>
            <p:nvPr/>
          </p:nvCxnSpPr>
          <p:spPr>
            <a:xfrm>
              <a:off x="5214942" y="5393545"/>
              <a:ext cx="944637" cy="28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286644" y="5357826"/>
              <a:ext cx="714380" cy="35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019445" y="5000636"/>
              <a:ext cx="2411090"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Completed job</a:t>
              </a:r>
              <a:endParaRPr lang="en-IN" dirty="0"/>
            </a:p>
          </p:txBody>
        </p:sp>
      </p:grpSp>
      <p:sp>
        <p:nvSpPr>
          <p:cNvPr id="15" name="TextBox 14"/>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spTree>
    <p:extLst>
      <p:ext uri="{BB962C8B-B14F-4D97-AF65-F5344CB8AC3E}">
        <p14:creationId xmlns:p14="http://schemas.microsoft.com/office/powerpoint/2010/main" val="33444986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pic>
        <p:nvPicPr>
          <p:cNvPr id="4" name="image1.jpeg"/>
          <p:cNvPicPr/>
          <p:nvPr/>
        </p:nvPicPr>
        <p:blipFill>
          <a:blip r:embed="rId2" cstate="print"/>
          <a:stretch>
            <a:fillRect/>
          </a:stretch>
        </p:blipFill>
        <p:spPr>
          <a:xfrm>
            <a:off x="1903442" y="1954560"/>
            <a:ext cx="10297143" cy="5330333"/>
          </a:xfrm>
          <a:prstGeom prst="rect">
            <a:avLst/>
          </a:prstGeom>
        </p:spPr>
      </p:pic>
    </p:spTree>
    <p:extLst>
      <p:ext uri="{BB962C8B-B14F-4D97-AF65-F5344CB8AC3E}">
        <p14:creationId xmlns:p14="http://schemas.microsoft.com/office/powerpoint/2010/main" val="9892980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pic>
        <p:nvPicPr>
          <p:cNvPr id="4" name="Picture 3"/>
          <p:cNvPicPr>
            <a:picLocks noChangeAspect="1"/>
          </p:cNvPicPr>
          <p:nvPr/>
        </p:nvPicPr>
        <p:blipFill>
          <a:blip r:embed="rId2"/>
          <a:stretch>
            <a:fillRect/>
          </a:stretch>
        </p:blipFill>
        <p:spPr>
          <a:xfrm>
            <a:off x="978496" y="1666528"/>
            <a:ext cx="10729192" cy="5855408"/>
          </a:xfrm>
          <a:prstGeom prst="rect">
            <a:avLst/>
          </a:prstGeom>
        </p:spPr>
      </p:pic>
    </p:spTree>
    <p:extLst>
      <p:ext uri="{BB962C8B-B14F-4D97-AF65-F5344CB8AC3E}">
        <p14:creationId xmlns:p14="http://schemas.microsoft.com/office/powerpoint/2010/main" val="4097678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6872" y="1810544"/>
            <a:ext cx="13639128" cy="5751703"/>
          </a:xfrm>
          <a:prstGeom prst="rect">
            <a:avLst/>
          </a:prstGeom>
        </p:spPr>
        <p:txBody>
          <a:bodyPr wrap="square">
            <a:spAutoFit/>
          </a:bodyPr>
          <a:lstStyle/>
          <a:p>
            <a:pPr marL="4445">
              <a:spcAft>
                <a:spcPts val="0"/>
              </a:spcAft>
            </a:pPr>
            <a:r>
              <a:rPr lang="en-US" sz="3200" dirty="0">
                <a:solidFill>
                  <a:srgbClr val="FF0000"/>
                </a:solidFill>
                <a:latin typeface="Roboto Medium"/>
                <a:ea typeface="Times New Roman" panose="02020603050405020304" pitchFamily="18" charset="0"/>
              </a:rPr>
              <a:t>Shortest Job Next (SJN)</a:t>
            </a:r>
            <a:endParaRPr lang="en-IN" sz="3200" dirty="0">
              <a:solidFill>
                <a:srgbClr val="FF0000"/>
              </a:solidFill>
              <a:latin typeface="Roboto Medium"/>
              <a:ea typeface="Times New Roman" panose="02020603050405020304" pitchFamily="18" charset="0"/>
            </a:endParaRPr>
          </a:p>
          <a:p>
            <a:pPr marL="355600" indent="-271463" algn="just">
              <a:lnSpc>
                <a:spcPct val="150000"/>
              </a:lnSpc>
              <a:spcBef>
                <a:spcPts val="1150"/>
              </a:spcBef>
              <a:spcAft>
                <a:spcPts val="0"/>
              </a:spcAft>
              <a:buFont typeface="Arial" panose="020B0604020202020204" pitchFamily="34" charset="0"/>
              <a:buChar char="•"/>
            </a:pPr>
            <a:r>
              <a:rPr lang="en-US" sz="2800" dirty="0">
                <a:latin typeface="Garamond" panose="02020404030301010803" pitchFamily="18" charset="0"/>
                <a:ea typeface="Times New Roman" panose="02020603050405020304" pitchFamily="18" charset="0"/>
              </a:rPr>
              <a:t>This</a:t>
            </a:r>
            <a:r>
              <a:rPr lang="en-US" sz="2800" spc="-12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is</a:t>
            </a:r>
            <a:r>
              <a:rPr lang="en-US" sz="2800" spc="-125" dirty="0">
                <a:latin typeface="Garamond" panose="02020404030301010803" pitchFamily="18" charset="0"/>
                <a:ea typeface="Times New Roman" panose="02020603050405020304" pitchFamily="18" charset="0"/>
              </a:rPr>
              <a:t> </a:t>
            </a:r>
            <a:r>
              <a:rPr lang="en-US" sz="2800" spc="-15" dirty="0">
                <a:latin typeface="Garamond" panose="02020404030301010803" pitchFamily="18" charset="0"/>
                <a:ea typeface="Times New Roman" panose="02020603050405020304" pitchFamily="18" charset="0"/>
              </a:rPr>
              <a:t>also</a:t>
            </a:r>
            <a:r>
              <a:rPr lang="en-US" sz="2800" spc="-10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known</a:t>
            </a:r>
            <a:r>
              <a:rPr lang="en-US" sz="2800" spc="-10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as</a:t>
            </a:r>
            <a:r>
              <a:rPr lang="en-US" sz="2800" spc="-12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shortest</a:t>
            </a:r>
            <a:r>
              <a:rPr lang="en-US" sz="2800" spc="-10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job</a:t>
            </a:r>
            <a:r>
              <a:rPr lang="en-US" sz="2800" spc="-10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first,</a:t>
            </a:r>
            <a:r>
              <a:rPr lang="en-US" sz="2800" spc="-8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or</a:t>
            </a:r>
            <a:r>
              <a:rPr lang="en-US" sz="2800" spc="-9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SJF </a:t>
            </a:r>
          </a:p>
          <a:p>
            <a:pPr marL="355600" indent="-271463" algn="just">
              <a:lnSpc>
                <a:spcPct val="150000"/>
              </a:lnSpc>
              <a:spcBef>
                <a:spcPts val="1150"/>
              </a:spcBef>
              <a:spcAft>
                <a:spcPts val="0"/>
              </a:spcAft>
              <a:buFont typeface="Arial" panose="020B0604020202020204" pitchFamily="34" charset="0"/>
              <a:buChar char="•"/>
            </a:pPr>
            <a:r>
              <a:rPr lang="en-US" sz="2800" dirty="0">
                <a:latin typeface="Garamond" panose="02020404030301010803" pitchFamily="18" charset="0"/>
                <a:ea typeface="Times New Roman" panose="02020603050405020304" pitchFamily="18" charset="0"/>
              </a:rPr>
              <a:t>This is a nonpreemptive scheduling</a:t>
            </a:r>
            <a:r>
              <a:rPr lang="en-US" sz="2800" spc="-10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algorithm. </a:t>
            </a:r>
          </a:p>
          <a:p>
            <a:pPr marL="355600" indent="-271463" algn="just">
              <a:lnSpc>
                <a:spcPct val="150000"/>
              </a:lnSpc>
              <a:spcBef>
                <a:spcPts val="1150"/>
              </a:spcBef>
              <a:spcAft>
                <a:spcPts val="0"/>
              </a:spcAft>
              <a:buFont typeface="Arial" panose="020B0604020202020204" pitchFamily="34" charset="0"/>
              <a:buChar char="•"/>
            </a:pPr>
            <a:r>
              <a:rPr lang="en-US" sz="2800" spc="-25" dirty="0">
                <a:latin typeface="Garamond" panose="02020404030301010803" pitchFamily="18" charset="0"/>
                <a:ea typeface="Times New Roman" panose="02020603050405020304" pitchFamily="18" charset="0"/>
              </a:rPr>
              <a:t>Best </a:t>
            </a:r>
            <a:r>
              <a:rPr lang="en-US" sz="2800" dirty="0">
                <a:latin typeface="Garamond" panose="02020404030301010803" pitchFamily="18" charset="0"/>
                <a:ea typeface="Times New Roman" panose="02020603050405020304" pitchFamily="18" charset="0"/>
              </a:rPr>
              <a:t>approach to minimize waiting</a:t>
            </a:r>
            <a:r>
              <a:rPr lang="en-US" sz="2800" spc="-18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time.</a:t>
            </a:r>
            <a:endParaRPr lang="en-IN" sz="2400" dirty="0">
              <a:latin typeface="Times New Roman" panose="02020603050405020304" pitchFamily="18" charset="0"/>
              <a:ea typeface="Times New Roman" panose="02020603050405020304" pitchFamily="18" charset="0"/>
            </a:endParaRPr>
          </a:p>
          <a:p>
            <a:pPr marL="355600" marR="1570990" indent="-271463">
              <a:lnSpc>
                <a:spcPct val="150000"/>
              </a:lnSpc>
              <a:spcAft>
                <a:spcPts val="0"/>
              </a:spcAft>
              <a:buFont typeface="Arial" panose="020B0604020202020204" pitchFamily="34" charset="0"/>
              <a:buChar char="•"/>
              <a:tabLst>
                <a:tab pos="13462000" algn="l"/>
              </a:tabLst>
            </a:pPr>
            <a:r>
              <a:rPr lang="en-US" sz="2800" dirty="0">
                <a:latin typeface="Garamond" panose="02020404030301010803" pitchFamily="18" charset="0"/>
                <a:ea typeface="Times New Roman" panose="02020603050405020304" pitchFamily="18" charset="0"/>
              </a:rPr>
              <a:t>Easy</a:t>
            </a:r>
            <a:r>
              <a:rPr lang="en-US" sz="2800" spc="-9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to</a:t>
            </a:r>
            <a:r>
              <a:rPr lang="en-US" sz="2800" spc="-8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implement</a:t>
            </a:r>
            <a:r>
              <a:rPr lang="en-US" sz="2800" spc="-8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in</a:t>
            </a:r>
            <a:r>
              <a:rPr lang="en-US" sz="2800" spc="-85" dirty="0">
                <a:latin typeface="Garamond" panose="02020404030301010803" pitchFamily="18" charset="0"/>
                <a:ea typeface="Times New Roman" panose="02020603050405020304" pitchFamily="18" charset="0"/>
              </a:rPr>
              <a:t> </a:t>
            </a:r>
            <a:r>
              <a:rPr lang="en-US" sz="2800" spc="-15" dirty="0">
                <a:latin typeface="Garamond" panose="02020404030301010803" pitchFamily="18" charset="0"/>
                <a:ea typeface="Times New Roman" panose="02020603050405020304" pitchFamily="18" charset="0"/>
              </a:rPr>
              <a:t>Batch</a:t>
            </a:r>
            <a:r>
              <a:rPr lang="en-US" sz="2800" spc="-85" dirty="0">
                <a:latin typeface="Garamond" panose="02020404030301010803" pitchFamily="18" charset="0"/>
                <a:ea typeface="Times New Roman" panose="02020603050405020304" pitchFamily="18" charset="0"/>
              </a:rPr>
              <a:t> </a:t>
            </a:r>
            <a:r>
              <a:rPr lang="en-US" sz="2800" spc="-15" dirty="0">
                <a:latin typeface="Garamond" panose="02020404030301010803" pitchFamily="18" charset="0"/>
                <a:ea typeface="Times New Roman" panose="02020603050405020304" pitchFamily="18" charset="0"/>
              </a:rPr>
              <a:t>systems</a:t>
            </a:r>
            <a:r>
              <a:rPr lang="en-US" sz="2800" spc="-10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where</a:t>
            </a:r>
            <a:r>
              <a:rPr lang="en-US" sz="2800" spc="-9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required</a:t>
            </a:r>
            <a:r>
              <a:rPr lang="en-US" sz="2800" spc="-8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CPU</a:t>
            </a:r>
            <a:r>
              <a:rPr lang="en-US" sz="2800" spc="-9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time</a:t>
            </a:r>
            <a:r>
              <a:rPr lang="en-US" sz="2800" spc="-9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is</a:t>
            </a:r>
            <a:r>
              <a:rPr lang="en-US" sz="2800" spc="-10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known</a:t>
            </a:r>
            <a:r>
              <a:rPr lang="en-US" sz="2800" spc="-8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in</a:t>
            </a:r>
            <a:r>
              <a:rPr lang="en-US" sz="2800" spc="-8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advance. </a:t>
            </a:r>
          </a:p>
          <a:p>
            <a:pPr marL="355600" marR="1570990" indent="-271463">
              <a:lnSpc>
                <a:spcPct val="150000"/>
              </a:lnSpc>
              <a:spcAft>
                <a:spcPts val="0"/>
              </a:spcAft>
              <a:buFont typeface="Arial" panose="020B0604020202020204" pitchFamily="34" charset="0"/>
              <a:buChar char="•"/>
            </a:pPr>
            <a:r>
              <a:rPr lang="en-US" sz="2800" dirty="0">
                <a:latin typeface="Garamond" panose="02020404030301010803" pitchFamily="18" charset="0"/>
                <a:ea typeface="Times New Roman" panose="02020603050405020304" pitchFamily="18" charset="0"/>
              </a:rPr>
              <a:t>Impossible</a:t>
            </a:r>
            <a:r>
              <a:rPr lang="en-US" sz="2800" spc="-16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to</a:t>
            </a:r>
            <a:r>
              <a:rPr lang="en-US" sz="2800" spc="-15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implement</a:t>
            </a:r>
            <a:r>
              <a:rPr lang="en-US" sz="2800" spc="-14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in</a:t>
            </a:r>
            <a:r>
              <a:rPr lang="en-US" sz="2800" spc="-15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interactive</a:t>
            </a:r>
            <a:r>
              <a:rPr lang="en-US" sz="2800" spc="-155" dirty="0">
                <a:latin typeface="Garamond" panose="02020404030301010803" pitchFamily="18" charset="0"/>
                <a:ea typeface="Times New Roman" panose="02020603050405020304" pitchFamily="18" charset="0"/>
              </a:rPr>
              <a:t> </a:t>
            </a:r>
            <a:r>
              <a:rPr lang="en-US" sz="2800" spc="-15" dirty="0">
                <a:latin typeface="Garamond" panose="02020404030301010803" pitchFamily="18" charset="0"/>
                <a:ea typeface="Times New Roman" panose="02020603050405020304" pitchFamily="18" charset="0"/>
              </a:rPr>
              <a:t>systems</a:t>
            </a:r>
            <a:r>
              <a:rPr lang="en-US" sz="2800" spc="-16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where</a:t>
            </a:r>
            <a:r>
              <a:rPr lang="en-US" sz="2800" spc="-15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required</a:t>
            </a:r>
            <a:r>
              <a:rPr lang="en-US" sz="2800" spc="-15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CPU</a:t>
            </a:r>
            <a:r>
              <a:rPr lang="en-US" sz="2800" spc="-15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time</a:t>
            </a:r>
            <a:r>
              <a:rPr lang="en-US" sz="2800" spc="-15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is</a:t>
            </a:r>
            <a:r>
              <a:rPr lang="en-US" sz="2800" spc="-16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not</a:t>
            </a:r>
            <a:r>
              <a:rPr lang="en-US" sz="2800" spc="-14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known. </a:t>
            </a:r>
          </a:p>
          <a:p>
            <a:pPr marL="355600" marR="1570990" indent="-271463">
              <a:lnSpc>
                <a:spcPct val="192000"/>
              </a:lnSpc>
              <a:spcAft>
                <a:spcPts val="0"/>
              </a:spcAft>
              <a:buFont typeface="Arial" panose="020B0604020202020204" pitchFamily="34" charset="0"/>
              <a:buChar char="•"/>
            </a:pPr>
            <a:r>
              <a:rPr lang="en-US" sz="2800" dirty="0">
                <a:latin typeface="Garamond" panose="02020404030301010803" pitchFamily="18" charset="0"/>
                <a:ea typeface="Times New Roman" panose="02020603050405020304" pitchFamily="18" charset="0"/>
              </a:rPr>
              <a:t>Processer should know in advance how much time process will</a:t>
            </a:r>
            <a:r>
              <a:rPr lang="en-US" sz="2800" spc="-18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take.</a:t>
            </a:r>
            <a:endParaRPr lang="en-IN" sz="2400" dirty="0">
              <a:effectLst/>
              <a:latin typeface="Times New Roman" panose="02020603050405020304" pitchFamily="18" charset="0"/>
              <a:ea typeface="Times New Roman" panose="02020603050405020304" pitchFamily="18" charset="0"/>
            </a:endParaRPr>
          </a:p>
        </p:txBody>
      </p:sp>
      <p:sp>
        <p:nvSpPr>
          <p:cNvPr id="3" name="TextBox 2"/>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spTree>
    <p:extLst>
      <p:ext uri="{BB962C8B-B14F-4D97-AF65-F5344CB8AC3E}">
        <p14:creationId xmlns:p14="http://schemas.microsoft.com/office/powerpoint/2010/main" val="27956323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pic>
        <p:nvPicPr>
          <p:cNvPr id="3" name="Picture 2"/>
          <p:cNvPicPr>
            <a:picLocks noChangeAspect="1"/>
          </p:cNvPicPr>
          <p:nvPr/>
        </p:nvPicPr>
        <p:blipFill>
          <a:blip r:embed="rId2"/>
          <a:stretch>
            <a:fillRect/>
          </a:stretch>
        </p:blipFill>
        <p:spPr>
          <a:xfrm>
            <a:off x="1698576" y="1666528"/>
            <a:ext cx="11089232" cy="6120680"/>
          </a:xfrm>
          <a:prstGeom prst="rect">
            <a:avLst/>
          </a:prstGeom>
        </p:spPr>
      </p:pic>
    </p:spTree>
    <p:extLst>
      <p:ext uri="{BB962C8B-B14F-4D97-AF65-F5344CB8AC3E}">
        <p14:creationId xmlns:p14="http://schemas.microsoft.com/office/powerpoint/2010/main" val="34780102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pic>
        <p:nvPicPr>
          <p:cNvPr id="4" name="Picture 3"/>
          <p:cNvPicPr>
            <a:picLocks noChangeAspect="1"/>
          </p:cNvPicPr>
          <p:nvPr/>
        </p:nvPicPr>
        <p:blipFill>
          <a:blip r:embed="rId2"/>
          <a:stretch>
            <a:fillRect/>
          </a:stretch>
        </p:blipFill>
        <p:spPr>
          <a:xfrm>
            <a:off x="690464" y="1574914"/>
            <a:ext cx="12097344" cy="5687292"/>
          </a:xfrm>
          <a:prstGeom prst="rect">
            <a:avLst/>
          </a:prstGeom>
        </p:spPr>
      </p:pic>
    </p:spTree>
    <p:extLst>
      <p:ext uri="{BB962C8B-B14F-4D97-AF65-F5344CB8AC3E}">
        <p14:creationId xmlns:p14="http://schemas.microsoft.com/office/powerpoint/2010/main" val="10682467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sp>
        <p:nvSpPr>
          <p:cNvPr id="3" name="Rectangle 2"/>
          <p:cNvSpPr/>
          <p:nvPr/>
        </p:nvSpPr>
        <p:spPr>
          <a:xfrm>
            <a:off x="546448" y="1882552"/>
            <a:ext cx="13681520" cy="5029069"/>
          </a:xfrm>
          <a:prstGeom prst="rect">
            <a:avLst/>
          </a:prstGeom>
        </p:spPr>
        <p:txBody>
          <a:bodyPr wrap="square">
            <a:spAutoFit/>
          </a:bodyPr>
          <a:lstStyle/>
          <a:p>
            <a:pPr marL="2540">
              <a:spcAft>
                <a:spcPts val="0"/>
              </a:spcAft>
            </a:pPr>
            <a:r>
              <a:rPr lang="en-US" sz="3200" dirty="0">
                <a:latin typeface="Roboto Medium"/>
                <a:ea typeface="Times New Roman" panose="02020603050405020304" pitchFamily="18" charset="0"/>
              </a:rPr>
              <a:t>Priority Based Scheduling</a:t>
            </a:r>
            <a:endParaRPr lang="en-IN" sz="3200" dirty="0">
              <a:latin typeface="Roboto Medium"/>
              <a:ea typeface="Times New Roman" panose="02020603050405020304" pitchFamily="18" charset="0"/>
            </a:endParaRPr>
          </a:p>
          <a:p>
            <a:pPr marL="840740" marR="253365" indent="-457200">
              <a:lnSpc>
                <a:spcPct val="105000"/>
              </a:lnSpc>
              <a:spcBef>
                <a:spcPts val="1150"/>
              </a:spcBef>
              <a:spcAft>
                <a:spcPts val="0"/>
              </a:spcAft>
              <a:buFont typeface="Arial" panose="020B0604020202020204" pitchFamily="34" charset="0"/>
              <a:buChar char="•"/>
            </a:pPr>
            <a:r>
              <a:rPr lang="en-US" sz="2800" dirty="0">
                <a:latin typeface="Garamond" panose="02020404030301010803" pitchFamily="18" charset="0"/>
                <a:ea typeface="Times New Roman" panose="02020603050405020304" pitchFamily="18" charset="0"/>
              </a:rPr>
              <a:t>Priority</a:t>
            </a:r>
            <a:r>
              <a:rPr lang="en-US" sz="2800" spc="-15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scheduling</a:t>
            </a:r>
            <a:r>
              <a:rPr lang="en-US" sz="2800" spc="-14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is</a:t>
            </a:r>
            <a:r>
              <a:rPr lang="en-US" sz="2800" spc="-16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a</a:t>
            </a:r>
            <a:r>
              <a:rPr lang="en-US" sz="2800" spc="-15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nonpreemptive</a:t>
            </a:r>
            <a:r>
              <a:rPr lang="en-US" sz="2800" spc="-15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algorithm</a:t>
            </a:r>
            <a:r>
              <a:rPr lang="en-US" sz="2800" spc="-14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and</a:t>
            </a:r>
            <a:r>
              <a:rPr lang="en-US" sz="2800" spc="-15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one</a:t>
            </a:r>
            <a:r>
              <a:rPr lang="en-US" sz="2800" spc="-15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of</a:t>
            </a:r>
            <a:r>
              <a:rPr lang="en-US" sz="2800" spc="-14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the</a:t>
            </a:r>
            <a:r>
              <a:rPr lang="en-US" sz="2800" spc="-15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most</a:t>
            </a:r>
            <a:r>
              <a:rPr lang="en-US" sz="2800" spc="-14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common</a:t>
            </a:r>
            <a:r>
              <a:rPr lang="en-US" sz="2800" spc="-150" dirty="0">
                <a:latin typeface="Garamond" panose="02020404030301010803" pitchFamily="18" charset="0"/>
                <a:ea typeface="Times New Roman" panose="02020603050405020304" pitchFamily="18" charset="0"/>
              </a:rPr>
              <a:t> </a:t>
            </a:r>
            <a:r>
              <a:rPr lang="en-US" sz="2800" spc="-15" dirty="0">
                <a:latin typeface="Garamond" panose="02020404030301010803" pitchFamily="18" charset="0"/>
                <a:ea typeface="Times New Roman" panose="02020603050405020304" pitchFamily="18" charset="0"/>
              </a:rPr>
              <a:t>sched</a:t>
            </a:r>
            <a:r>
              <a:rPr lang="en-US" sz="2800" dirty="0">
                <a:latin typeface="Garamond" panose="02020404030301010803" pitchFamily="18" charset="0"/>
                <a:ea typeface="Times New Roman" panose="02020603050405020304" pitchFamily="18" charset="0"/>
              </a:rPr>
              <a:t>uling</a:t>
            </a:r>
            <a:r>
              <a:rPr lang="en-US" sz="2800" spc="-14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algorithms</a:t>
            </a:r>
            <a:r>
              <a:rPr lang="en-US" sz="2800" spc="-16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in</a:t>
            </a:r>
            <a:r>
              <a:rPr lang="en-US" sz="2800" spc="-15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batch </a:t>
            </a:r>
            <a:r>
              <a:rPr lang="en-US" sz="2800" spc="-15" dirty="0">
                <a:latin typeface="Garamond" panose="02020404030301010803" pitchFamily="18" charset="0"/>
                <a:ea typeface="Times New Roman" panose="02020603050405020304" pitchFamily="18" charset="0"/>
              </a:rPr>
              <a:t>systems.</a:t>
            </a:r>
            <a:endParaRPr lang="en-IN" sz="2400" dirty="0">
              <a:latin typeface="Times New Roman" panose="02020603050405020304" pitchFamily="18" charset="0"/>
              <a:ea typeface="Times New Roman" panose="02020603050405020304" pitchFamily="18" charset="0"/>
            </a:endParaRPr>
          </a:p>
          <a:p>
            <a:pPr>
              <a:spcBef>
                <a:spcPts val="5"/>
              </a:spcBef>
              <a:spcAft>
                <a:spcPts val="0"/>
              </a:spcAft>
            </a:pPr>
            <a:endParaRPr lang="en-IN" sz="2400" dirty="0">
              <a:latin typeface="Times New Roman" panose="02020603050405020304" pitchFamily="18" charset="0"/>
              <a:ea typeface="Times New Roman" panose="02020603050405020304" pitchFamily="18" charset="0"/>
            </a:endParaRPr>
          </a:p>
          <a:p>
            <a:pPr marL="840740" indent="-457200">
              <a:spcAft>
                <a:spcPts val="0"/>
              </a:spcAft>
              <a:buFont typeface="Arial" panose="020B0604020202020204" pitchFamily="34" charset="0"/>
              <a:buChar char="•"/>
            </a:pPr>
            <a:r>
              <a:rPr lang="en-US" sz="2800" dirty="0">
                <a:latin typeface="Garamond" panose="02020404030301010803" pitchFamily="18" charset="0"/>
                <a:ea typeface="Times New Roman" panose="02020603050405020304" pitchFamily="18" charset="0"/>
              </a:rPr>
              <a:t>Each process is assigned a priority. Process with highest priority is to be executed first and so on.</a:t>
            </a:r>
          </a:p>
          <a:p>
            <a:pPr marL="840740" indent="-457200">
              <a:spcAft>
                <a:spcPts val="0"/>
              </a:spcAft>
              <a:buFont typeface="Arial" panose="020B0604020202020204" pitchFamily="34" charset="0"/>
              <a:buChar char="•"/>
            </a:pPr>
            <a:endParaRPr lang="en-US" sz="2800" dirty="0">
              <a:latin typeface="Garamond" panose="02020404030301010803" pitchFamily="18" charset="0"/>
              <a:ea typeface="Times New Roman" panose="02020603050405020304" pitchFamily="18" charset="0"/>
            </a:endParaRPr>
          </a:p>
          <a:p>
            <a:pPr marL="840740" indent="-457200">
              <a:spcAft>
                <a:spcPts val="0"/>
              </a:spcAft>
              <a:buFont typeface="Arial" panose="020B0604020202020204" pitchFamily="34" charset="0"/>
              <a:buChar char="•"/>
            </a:pPr>
            <a:r>
              <a:rPr lang="en-US" sz="2800" dirty="0">
                <a:latin typeface="Garamond" panose="02020404030301010803" pitchFamily="18" charset="0"/>
                <a:ea typeface="Times New Roman" panose="02020603050405020304" pitchFamily="18" charset="0"/>
              </a:rPr>
              <a:t>Processes with same priority are executed on first come first serve basis.</a:t>
            </a:r>
            <a:endParaRPr lang="en-IN" sz="2400" dirty="0">
              <a:latin typeface="Times New Roman" panose="02020603050405020304" pitchFamily="18" charset="0"/>
              <a:ea typeface="Times New Roman" panose="02020603050405020304" pitchFamily="18" charset="0"/>
            </a:endParaRPr>
          </a:p>
          <a:p>
            <a:pPr marL="383540">
              <a:spcAft>
                <a:spcPts val="0"/>
              </a:spcAft>
            </a:pPr>
            <a:r>
              <a:rPr lang="en-US" sz="2800" dirty="0">
                <a:latin typeface="Garamond" panose="02020404030301010803" pitchFamily="18" charset="0"/>
                <a:ea typeface="Times New Roman" panose="02020603050405020304" pitchFamily="18" charset="0"/>
              </a:rPr>
              <a:t> </a:t>
            </a:r>
            <a:endParaRPr lang="en-IN" sz="2400" dirty="0">
              <a:latin typeface="Times New Roman" panose="02020603050405020304" pitchFamily="18" charset="0"/>
              <a:ea typeface="Times New Roman" panose="02020603050405020304" pitchFamily="18" charset="0"/>
            </a:endParaRPr>
          </a:p>
          <a:p>
            <a:pPr marL="840740" indent="-457200">
              <a:spcBef>
                <a:spcPts val="5"/>
              </a:spcBef>
              <a:spcAft>
                <a:spcPts val="0"/>
              </a:spcAft>
              <a:buFont typeface="Arial" panose="020B0604020202020204" pitchFamily="34" charset="0"/>
              <a:buChar char="•"/>
            </a:pPr>
            <a:r>
              <a:rPr lang="en-US" sz="2800" dirty="0">
                <a:latin typeface="Garamond" panose="02020404030301010803" pitchFamily="18" charset="0"/>
                <a:ea typeface="Times New Roman" panose="02020603050405020304" pitchFamily="18" charset="0"/>
              </a:rPr>
              <a:t>Priority</a:t>
            </a:r>
            <a:r>
              <a:rPr lang="en-US" sz="2800" spc="-115" dirty="0">
                <a:latin typeface="Garamond" panose="02020404030301010803" pitchFamily="18" charset="0"/>
                <a:ea typeface="Times New Roman" panose="02020603050405020304" pitchFamily="18" charset="0"/>
              </a:rPr>
              <a:t> </a:t>
            </a:r>
            <a:r>
              <a:rPr lang="en-US" sz="2800" spc="-15" dirty="0">
                <a:latin typeface="Garamond" panose="02020404030301010803" pitchFamily="18" charset="0"/>
                <a:ea typeface="Times New Roman" panose="02020603050405020304" pitchFamily="18" charset="0"/>
              </a:rPr>
              <a:t>can</a:t>
            </a:r>
            <a:r>
              <a:rPr lang="en-US" sz="2800" spc="-11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be</a:t>
            </a:r>
            <a:r>
              <a:rPr lang="en-US" sz="2800" spc="-12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decided</a:t>
            </a:r>
            <a:r>
              <a:rPr lang="en-US" sz="2800" spc="-110" dirty="0">
                <a:latin typeface="Garamond" panose="02020404030301010803" pitchFamily="18" charset="0"/>
                <a:ea typeface="Times New Roman" panose="02020603050405020304" pitchFamily="18" charset="0"/>
              </a:rPr>
              <a:t> </a:t>
            </a:r>
            <a:r>
              <a:rPr lang="en-US" sz="2800" spc="-15" dirty="0">
                <a:latin typeface="Garamond" panose="02020404030301010803" pitchFamily="18" charset="0"/>
                <a:ea typeface="Times New Roman" panose="02020603050405020304" pitchFamily="18" charset="0"/>
              </a:rPr>
              <a:t>based</a:t>
            </a:r>
            <a:r>
              <a:rPr lang="en-US" sz="2800" spc="-11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on</a:t>
            </a:r>
            <a:r>
              <a:rPr lang="en-US" sz="2800" spc="-11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memory</a:t>
            </a:r>
            <a:r>
              <a:rPr lang="en-US" sz="2800" spc="-11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requirements,</a:t>
            </a:r>
            <a:r>
              <a:rPr lang="en-US" sz="2800" spc="-9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time</a:t>
            </a:r>
            <a:r>
              <a:rPr lang="en-US" sz="2800" spc="-12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requirements</a:t>
            </a:r>
            <a:r>
              <a:rPr lang="en-US" sz="2800" spc="-13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or</a:t>
            </a:r>
            <a:r>
              <a:rPr lang="en-US" sz="2800" spc="-10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any</a:t>
            </a:r>
            <a:r>
              <a:rPr lang="en-US" sz="2800" spc="-115"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other</a:t>
            </a:r>
            <a:r>
              <a:rPr lang="en-US" sz="2800" spc="-10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resource</a:t>
            </a:r>
            <a:r>
              <a:rPr lang="en-US" sz="2800" spc="-120" dirty="0">
                <a:latin typeface="Garamond" panose="02020404030301010803" pitchFamily="18" charset="0"/>
                <a:ea typeface="Times New Roman" panose="02020603050405020304" pitchFamily="18" charset="0"/>
              </a:rPr>
              <a:t> </a:t>
            </a:r>
            <a:r>
              <a:rPr lang="en-US" sz="2800" dirty="0">
                <a:latin typeface="Garamond" panose="02020404030301010803" pitchFamily="18" charset="0"/>
                <a:ea typeface="Times New Roman" panose="02020603050405020304" pitchFamily="18" charset="0"/>
              </a:rPr>
              <a:t>requirement.</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49864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18456" y="660686"/>
            <a:ext cx="4824535" cy="1005842"/>
          </a:xfrm>
          <a:prstGeom prst="rect">
            <a:avLst/>
          </a:prstGeom>
        </p:spPr>
        <p:txBody>
          <a:bodyPr/>
          <a:lstStyle/>
          <a:p>
            <a:r>
              <a:rPr lang="en-US" b="1" dirty="0"/>
              <a:t>Course Outcomes:</a:t>
            </a:r>
            <a:endParaRPr lang="en-IN" dirty="0"/>
          </a:p>
        </p:txBody>
      </p:sp>
      <p:sp>
        <p:nvSpPr>
          <p:cNvPr id="9" name="Text Placeholder 8"/>
          <p:cNvSpPr>
            <a:spLocks noGrp="1"/>
          </p:cNvSpPr>
          <p:nvPr>
            <p:ph type="body" sz="quarter" idx="4294967295"/>
          </p:nvPr>
        </p:nvSpPr>
        <p:spPr>
          <a:xfrm>
            <a:off x="618456" y="1666528"/>
            <a:ext cx="12961441" cy="2880320"/>
          </a:xfrm>
          <a:prstGeom prst="rect">
            <a:avLst/>
          </a:prstGeom>
        </p:spPr>
        <p:txBody>
          <a:bodyPr/>
          <a:lstStyle/>
          <a:p>
            <a:pPr marL="457200" lvl="0" indent="-457200">
              <a:buFont typeface="Arial" panose="020B0604020202020204" pitchFamily="34" charset="0"/>
              <a:buChar char="•"/>
            </a:pPr>
            <a:r>
              <a:rPr lang="en-US" sz="2800" dirty="0"/>
              <a:t>Describe the basic principles adopted in the design of modern operating systems.</a:t>
            </a:r>
            <a:endParaRPr lang="en-IN" sz="2800" dirty="0"/>
          </a:p>
          <a:p>
            <a:pPr marL="457200" lvl="0" indent="-457200">
              <a:buFont typeface="Arial" panose="020B0604020202020204" pitchFamily="34" charset="0"/>
              <a:buChar char="•"/>
            </a:pPr>
            <a:r>
              <a:rPr lang="en-US" sz="2800" dirty="0"/>
              <a:t>Explain the objective and functions of modern operating systems.</a:t>
            </a:r>
            <a:endParaRPr lang="en-IN" sz="2800" dirty="0"/>
          </a:p>
          <a:p>
            <a:pPr marL="457200" lvl="0" indent="-457200">
              <a:buFont typeface="Arial" panose="020B0604020202020204" pitchFamily="34" charset="0"/>
              <a:buChar char="•"/>
            </a:pPr>
            <a:r>
              <a:rPr lang="en-US" sz="2800" dirty="0"/>
              <a:t>Describe how computing resources are used by application software and managed by system software.</a:t>
            </a:r>
            <a:endParaRPr lang="en-IN" sz="2800" dirty="0"/>
          </a:p>
          <a:p>
            <a:pPr marL="457200" lvl="0" indent="-457200">
              <a:buFont typeface="Arial" panose="020B0604020202020204" pitchFamily="34" charset="0"/>
              <a:buChar char="•"/>
            </a:pPr>
            <a:r>
              <a:rPr lang="en-US" sz="2800" dirty="0"/>
              <a:t>Design and implement the concepts of shell programming. </a:t>
            </a:r>
            <a:endParaRPr lang="en-IN" sz="2800" dirty="0"/>
          </a:p>
        </p:txBody>
      </p:sp>
    </p:spTree>
    <p:extLst>
      <p:ext uri="{BB962C8B-B14F-4D97-AF65-F5344CB8AC3E}">
        <p14:creationId xmlns:p14="http://schemas.microsoft.com/office/powerpoint/2010/main" val="17166566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pic>
        <p:nvPicPr>
          <p:cNvPr id="4" name="Picture 3"/>
          <p:cNvPicPr/>
          <p:nvPr/>
        </p:nvPicPr>
        <p:blipFill>
          <a:blip r:embed="rId2" cstate="print"/>
          <a:srcRect/>
          <a:stretch>
            <a:fillRect/>
          </a:stretch>
        </p:blipFill>
        <p:spPr bwMode="auto">
          <a:xfrm>
            <a:off x="785786" y="1500174"/>
            <a:ext cx="12506078" cy="2974666"/>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978496" y="4906888"/>
            <a:ext cx="12313368" cy="1512168"/>
          </a:xfrm>
          <a:prstGeom prst="rect">
            <a:avLst/>
          </a:prstGeom>
          <a:noFill/>
          <a:ln w="9525">
            <a:noFill/>
            <a:miter lim="800000"/>
            <a:headEnd/>
            <a:tailEnd/>
          </a:ln>
        </p:spPr>
      </p:pic>
    </p:spTree>
    <p:extLst>
      <p:ext uri="{BB962C8B-B14F-4D97-AF65-F5344CB8AC3E}">
        <p14:creationId xmlns:p14="http://schemas.microsoft.com/office/powerpoint/2010/main" val="41625895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pic>
        <p:nvPicPr>
          <p:cNvPr id="3" name="Picture 2"/>
          <p:cNvPicPr>
            <a:picLocks noChangeAspect="1"/>
          </p:cNvPicPr>
          <p:nvPr/>
        </p:nvPicPr>
        <p:blipFill rotWithShape="1">
          <a:blip r:embed="rId2"/>
          <a:srcRect r="39052"/>
          <a:stretch/>
        </p:blipFill>
        <p:spPr>
          <a:xfrm>
            <a:off x="1842592" y="1882552"/>
            <a:ext cx="10009112" cy="4896544"/>
          </a:xfrm>
          <a:prstGeom prst="rect">
            <a:avLst/>
          </a:prstGeom>
        </p:spPr>
      </p:pic>
    </p:spTree>
    <p:extLst>
      <p:ext uri="{BB962C8B-B14F-4D97-AF65-F5344CB8AC3E}">
        <p14:creationId xmlns:p14="http://schemas.microsoft.com/office/powerpoint/2010/main" val="4954262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sp>
        <p:nvSpPr>
          <p:cNvPr id="4" name="Rectangle 3"/>
          <p:cNvSpPr/>
          <p:nvPr/>
        </p:nvSpPr>
        <p:spPr>
          <a:xfrm>
            <a:off x="690464" y="1522512"/>
            <a:ext cx="12385376" cy="4785926"/>
          </a:xfrm>
          <a:prstGeom prst="rect">
            <a:avLst/>
          </a:prstGeom>
        </p:spPr>
        <p:txBody>
          <a:bodyPr wrap="square">
            <a:spAutoFit/>
          </a:bodyPr>
          <a:lstStyle/>
          <a:p>
            <a:pPr marL="2540">
              <a:spcBef>
                <a:spcPts val="100"/>
              </a:spcBef>
              <a:spcAft>
                <a:spcPts val="0"/>
              </a:spcAft>
            </a:pPr>
            <a:r>
              <a:rPr lang="en-US" sz="3600" b="1" dirty="0">
                <a:solidFill>
                  <a:srgbClr val="FF0000"/>
                </a:solidFill>
                <a:latin typeface="Roboto Medium"/>
                <a:ea typeface="Times New Roman" panose="02020603050405020304" pitchFamily="18" charset="0"/>
              </a:rPr>
              <a:t>Round Robin Scheduling</a:t>
            </a:r>
          </a:p>
          <a:p>
            <a:pPr marL="574040" indent="-571500">
              <a:lnSpc>
                <a:spcPct val="150000"/>
              </a:lnSpc>
              <a:spcBef>
                <a:spcPts val="100"/>
              </a:spcBef>
              <a:spcAft>
                <a:spcPts val="0"/>
              </a:spcAft>
              <a:buFont typeface="Arial" panose="020B0604020202020204" pitchFamily="34" charset="0"/>
              <a:buChar char="•"/>
            </a:pPr>
            <a:r>
              <a:rPr lang="en-US" sz="2800" dirty="0">
                <a:latin typeface="Roboto Medium"/>
                <a:ea typeface="Times New Roman" panose="02020603050405020304" pitchFamily="18" charset="0"/>
              </a:rPr>
              <a:t>Round Robin is the preemptive process scheduling algorithm. </a:t>
            </a:r>
          </a:p>
          <a:p>
            <a:pPr marL="574040" indent="-571500">
              <a:lnSpc>
                <a:spcPct val="150000"/>
              </a:lnSpc>
              <a:spcBef>
                <a:spcPts val="100"/>
              </a:spcBef>
              <a:spcAft>
                <a:spcPts val="0"/>
              </a:spcAft>
              <a:buFont typeface="Arial" panose="020B0604020202020204" pitchFamily="34" charset="0"/>
              <a:buChar char="•"/>
            </a:pPr>
            <a:r>
              <a:rPr lang="en-US" sz="2800" dirty="0">
                <a:latin typeface="Roboto Medium"/>
                <a:ea typeface="Times New Roman" panose="02020603050405020304" pitchFamily="18" charset="0"/>
              </a:rPr>
              <a:t>Each process is provided a fix time to execute called quantum.</a:t>
            </a:r>
          </a:p>
          <a:p>
            <a:pPr marL="574040" indent="-571500">
              <a:lnSpc>
                <a:spcPct val="150000"/>
              </a:lnSpc>
              <a:spcBef>
                <a:spcPts val="100"/>
              </a:spcBef>
              <a:spcAft>
                <a:spcPts val="0"/>
              </a:spcAft>
              <a:buFont typeface="Arial" panose="020B0604020202020204" pitchFamily="34" charset="0"/>
              <a:buChar char="•"/>
            </a:pPr>
            <a:r>
              <a:rPr lang="en-US" sz="2800" dirty="0">
                <a:latin typeface="Roboto Medium"/>
                <a:ea typeface="Times New Roman" panose="02020603050405020304" pitchFamily="18" charset="0"/>
              </a:rPr>
              <a:t>Once a process is executed for given time period. </a:t>
            </a:r>
          </a:p>
          <a:p>
            <a:pPr marL="574040" indent="-571500">
              <a:lnSpc>
                <a:spcPct val="150000"/>
              </a:lnSpc>
              <a:spcBef>
                <a:spcPts val="100"/>
              </a:spcBef>
              <a:spcAft>
                <a:spcPts val="0"/>
              </a:spcAft>
              <a:buFont typeface="Arial" panose="020B0604020202020204" pitchFamily="34" charset="0"/>
              <a:buChar char="•"/>
            </a:pPr>
            <a:r>
              <a:rPr lang="en-US" sz="2800" dirty="0">
                <a:latin typeface="Roboto Medium"/>
                <a:ea typeface="Times New Roman" panose="02020603050405020304" pitchFamily="18" charset="0"/>
              </a:rPr>
              <a:t>Process is preempted and other process executes for given time period.</a:t>
            </a:r>
          </a:p>
          <a:p>
            <a:pPr marL="574040" indent="-571500">
              <a:lnSpc>
                <a:spcPct val="150000"/>
              </a:lnSpc>
              <a:spcBef>
                <a:spcPts val="100"/>
              </a:spcBef>
              <a:spcAft>
                <a:spcPts val="0"/>
              </a:spcAft>
              <a:buFont typeface="Arial" panose="020B0604020202020204" pitchFamily="34" charset="0"/>
              <a:buChar char="•"/>
            </a:pPr>
            <a:r>
              <a:rPr lang="en-US" sz="2800" dirty="0">
                <a:latin typeface="Roboto Medium"/>
                <a:ea typeface="Times New Roman" panose="02020603050405020304" pitchFamily="18" charset="0"/>
              </a:rPr>
              <a:t>Context switching is used to save states of preempted processes.</a:t>
            </a:r>
          </a:p>
          <a:p>
            <a:pPr marL="2540">
              <a:lnSpc>
                <a:spcPct val="150000"/>
              </a:lnSpc>
              <a:spcBef>
                <a:spcPts val="100"/>
              </a:spcBef>
              <a:spcAft>
                <a:spcPts val="0"/>
              </a:spcAft>
            </a:pPr>
            <a:endParaRPr lang="en-IN" sz="3600" dirty="0">
              <a:latin typeface="Roboto Medium"/>
              <a:ea typeface="Times New Roman" panose="02020603050405020304" pitchFamily="18" charset="0"/>
            </a:endParaRPr>
          </a:p>
        </p:txBody>
      </p:sp>
    </p:spTree>
    <p:extLst>
      <p:ext uri="{BB962C8B-B14F-4D97-AF65-F5344CB8AC3E}">
        <p14:creationId xmlns:p14="http://schemas.microsoft.com/office/powerpoint/2010/main" val="39663586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pic>
        <p:nvPicPr>
          <p:cNvPr id="3" name="Picture 2"/>
          <p:cNvPicPr>
            <a:picLocks noChangeAspect="1"/>
          </p:cNvPicPr>
          <p:nvPr/>
        </p:nvPicPr>
        <p:blipFill rotWithShape="1">
          <a:blip r:embed="rId2"/>
          <a:srcRect r="39052"/>
          <a:stretch/>
        </p:blipFill>
        <p:spPr>
          <a:xfrm>
            <a:off x="1842592" y="1882552"/>
            <a:ext cx="10009112" cy="4896544"/>
          </a:xfrm>
          <a:prstGeom prst="rect">
            <a:avLst/>
          </a:prstGeom>
        </p:spPr>
      </p:pic>
    </p:spTree>
    <p:extLst>
      <p:ext uri="{BB962C8B-B14F-4D97-AF65-F5344CB8AC3E}">
        <p14:creationId xmlns:p14="http://schemas.microsoft.com/office/powerpoint/2010/main" val="29541146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6608" y="1954560"/>
            <a:ext cx="10725248" cy="4671275"/>
          </a:xfrm>
          <a:prstGeom prst="rect">
            <a:avLst/>
          </a:prstGeom>
        </p:spPr>
      </p:pic>
      <p:sp>
        <p:nvSpPr>
          <p:cNvPr id="3" name="TextBox 2"/>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spTree>
    <p:extLst>
      <p:ext uri="{BB962C8B-B14F-4D97-AF65-F5344CB8AC3E}">
        <p14:creationId xmlns:p14="http://schemas.microsoft.com/office/powerpoint/2010/main" val="12958757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6488" y="1954560"/>
            <a:ext cx="12385376" cy="5256584"/>
          </a:xfrm>
          <a:prstGeom prst="rect">
            <a:avLst/>
          </a:prstGeom>
        </p:spPr>
      </p:pic>
      <p:sp>
        <p:nvSpPr>
          <p:cNvPr id="3" name="TextBox 2"/>
          <p:cNvSpPr txBox="1"/>
          <p:nvPr/>
        </p:nvSpPr>
        <p:spPr>
          <a:xfrm>
            <a:off x="690464" y="658416"/>
            <a:ext cx="6361550" cy="646331"/>
          </a:xfrm>
          <a:prstGeom prst="rect">
            <a:avLst/>
          </a:prstGeom>
          <a:noFill/>
        </p:spPr>
        <p:txBody>
          <a:bodyPr wrap="none" rtlCol="0">
            <a:spAutoFit/>
          </a:bodyPr>
          <a:lstStyle/>
          <a:p>
            <a:r>
              <a:rPr lang="en-IN" sz="3600" dirty="0">
                <a:solidFill>
                  <a:srgbClr val="FF6600"/>
                </a:solidFill>
                <a:latin typeface="Aharoni" pitchFamily="2" charset="-79"/>
                <a:ea typeface="+mj-ea"/>
                <a:cs typeface="Aharoni" pitchFamily="2" charset="-79"/>
              </a:rPr>
              <a:t>SCHEDULING ALGORITHMS</a:t>
            </a:r>
          </a:p>
        </p:txBody>
      </p:sp>
    </p:spTree>
    <p:extLst>
      <p:ext uri="{BB962C8B-B14F-4D97-AF65-F5344CB8AC3E}">
        <p14:creationId xmlns:p14="http://schemas.microsoft.com/office/powerpoint/2010/main" val="1619856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6448" y="1738536"/>
            <a:ext cx="12601400" cy="3878947"/>
          </a:xfrm>
          <a:prstGeom prst="rect">
            <a:avLst/>
          </a:prstGeom>
        </p:spPr>
        <p:txBody>
          <a:bodyPr wrap="square">
            <a:spAutoFit/>
          </a:bodyPr>
          <a:lstStyle/>
          <a:p>
            <a:pPr marL="342900" lvl="0" indent="-342900" algn="just">
              <a:lnSpc>
                <a:spcPct val="171000"/>
              </a:lnSpc>
              <a:spcAft>
                <a:spcPts val="800"/>
              </a:spcAft>
              <a:buFont typeface="Symbol" panose="05050102010706020507" pitchFamily="18" charset="2"/>
              <a:buChar char=""/>
            </a:pPr>
            <a:r>
              <a:rPr lang="en-US" sz="2800" dirty="0">
                <a:solidFill>
                  <a:srgbClr val="000000"/>
                </a:solidFill>
                <a:highlight>
                  <a:srgbClr val="FFFFFF"/>
                </a:highlight>
                <a:latin typeface="Arial" panose="020B0604020202020204" pitchFamily="34" charset="0"/>
                <a:ea typeface="Arial" panose="020B0604020202020204" pitchFamily="34" charset="0"/>
              </a:rPr>
              <a:t>Process Synchronization means sharing system resources by processes in a way that, Concurrent access to shared data is handled thereby minimizing the chance of inconsistent data. </a:t>
            </a:r>
            <a:endParaRPr lang="en-IN" sz="3200" dirty="0">
              <a:solidFill>
                <a:srgbClr val="000000"/>
              </a:solidFill>
              <a:latin typeface="Arial" panose="020B0604020202020204" pitchFamily="34" charset="0"/>
              <a:ea typeface="Arial" panose="020B0604020202020204" pitchFamily="34" charset="0"/>
            </a:endParaRPr>
          </a:p>
          <a:p>
            <a:pPr marL="342900" lvl="0" indent="-342900" algn="just">
              <a:lnSpc>
                <a:spcPct val="171000"/>
              </a:lnSpc>
              <a:spcAft>
                <a:spcPts val="800"/>
              </a:spcAft>
              <a:buFont typeface="Symbol" panose="05050102010706020507" pitchFamily="18" charset="2"/>
              <a:buChar char=""/>
            </a:pPr>
            <a:r>
              <a:rPr lang="en-US" sz="2800" dirty="0">
                <a:solidFill>
                  <a:srgbClr val="000000"/>
                </a:solidFill>
                <a:highlight>
                  <a:srgbClr val="FFFFFF"/>
                </a:highlight>
                <a:latin typeface="Arial" panose="020B0604020202020204" pitchFamily="34" charset="0"/>
                <a:ea typeface="Arial" panose="020B0604020202020204" pitchFamily="34" charset="0"/>
              </a:rPr>
              <a:t>Maintaining data consistency demands mechanisms to ensure synchronized execution of cooperating processes.</a:t>
            </a:r>
            <a:endParaRPr lang="en-IN" sz="3200" dirty="0">
              <a:solidFill>
                <a:srgbClr val="000000"/>
              </a:solidFill>
              <a:effectLst/>
              <a:latin typeface="Arial" panose="020B0604020202020204" pitchFamily="34" charset="0"/>
              <a:ea typeface="Arial" panose="020B0604020202020204" pitchFamily="34" charset="0"/>
            </a:endParaRPr>
          </a:p>
        </p:txBody>
      </p:sp>
      <p:sp>
        <p:nvSpPr>
          <p:cNvPr id="3" name="TextBox 2"/>
          <p:cNvSpPr txBox="1"/>
          <p:nvPr/>
        </p:nvSpPr>
        <p:spPr>
          <a:xfrm>
            <a:off x="690464" y="658416"/>
            <a:ext cx="7126695" cy="646331"/>
          </a:xfrm>
          <a:prstGeom prst="rect">
            <a:avLst/>
          </a:prstGeom>
          <a:noFill/>
        </p:spPr>
        <p:txBody>
          <a:bodyPr wrap="none" rtlCol="0">
            <a:spAutoFit/>
          </a:bodyPr>
          <a:lstStyle/>
          <a:p>
            <a:r>
              <a:rPr lang="en-US" sz="3600" dirty="0">
                <a:solidFill>
                  <a:srgbClr val="FF6600"/>
                </a:solidFill>
                <a:latin typeface="Aharoni" pitchFamily="2" charset="-79"/>
                <a:ea typeface="+mj-ea"/>
                <a:cs typeface="Aharoni" pitchFamily="2" charset="-79"/>
              </a:rPr>
              <a:t>PROCESS SYNCHRONIZATION </a:t>
            </a:r>
            <a:endParaRPr lang="en-IN" sz="3600" dirty="0">
              <a:solidFill>
                <a:srgbClr val="FF6600"/>
              </a:solidFill>
              <a:latin typeface="Aharoni" pitchFamily="2" charset="-79"/>
              <a:ea typeface="+mj-ea"/>
              <a:cs typeface="Aharoni" pitchFamily="2" charset="-79"/>
            </a:endParaRPr>
          </a:p>
        </p:txBody>
      </p:sp>
    </p:spTree>
    <p:extLst>
      <p:ext uri="{BB962C8B-B14F-4D97-AF65-F5344CB8AC3E}">
        <p14:creationId xmlns:p14="http://schemas.microsoft.com/office/powerpoint/2010/main" val="428265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6864" y="226368"/>
            <a:ext cx="7887608" cy="1153073"/>
          </a:xfrm>
          <a:prstGeom prst="rect">
            <a:avLst/>
          </a:prstGeom>
          <a:noFill/>
        </p:spPr>
        <p:txBody>
          <a:bodyPr wrap="none" rtlCol="0">
            <a:spAutoFit/>
          </a:bodyPr>
          <a:lstStyle/>
          <a:p>
            <a:pPr>
              <a:lnSpc>
                <a:spcPct val="230000"/>
              </a:lnSpc>
              <a:spcBef>
                <a:spcPts val="400"/>
              </a:spcBef>
              <a:spcAft>
                <a:spcPts val="400"/>
              </a:spcAft>
            </a:pPr>
            <a:r>
              <a:rPr lang="en-US" sz="3600" dirty="0">
                <a:solidFill>
                  <a:srgbClr val="FF6600"/>
                </a:solidFill>
                <a:latin typeface="Aharoni" pitchFamily="2" charset="-79"/>
                <a:cs typeface="Aharoni" pitchFamily="2" charset="-79"/>
              </a:rPr>
              <a:t>THE CRITICAL SECTION PROBLEM</a:t>
            </a:r>
            <a:endParaRPr lang="en-IN" sz="3600" dirty="0">
              <a:solidFill>
                <a:srgbClr val="FF6600"/>
              </a:solidFill>
              <a:latin typeface="Aharoni" pitchFamily="2" charset="-79"/>
              <a:cs typeface="Aharoni" pitchFamily="2" charset="-79"/>
            </a:endParaRPr>
          </a:p>
        </p:txBody>
      </p:sp>
      <p:sp>
        <p:nvSpPr>
          <p:cNvPr id="3" name="Rectangle 2"/>
          <p:cNvSpPr/>
          <p:nvPr/>
        </p:nvSpPr>
        <p:spPr>
          <a:xfrm>
            <a:off x="665784" y="1810544"/>
            <a:ext cx="12889432" cy="3776547"/>
          </a:xfrm>
          <a:prstGeom prst="rect">
            <a:avLst/>
          </a:prstGeom>
        </p:spPr>
        <p:txBody>
          <a:bodyPr wrap="square">
            <a:spAutoFit/>
          </a:bodyPr>
          <a:lstStyle/>
          <a:p>
            <a:pPr marL="342900" lvl="0" indent="-342900" algn="just">
              <a:lnSpc>
                <a:spcPct val="171000"/>
              </a:lnSpc>
              <a:spcAft>
                <a:spcPts val="800"/>
              </a:spcAft>
              <a:buFont typeface="Symbol" panose="05050102010706020507" pitchFamily="18" charset="2"/>
              <a:buChar char=""/>
            </a:pPr>
            <a:r>
              <a:rPr lang="en-US" sz="2800" dirty="0">
                <a:solidFill>
                  <a:srgbClr val="000000"/>
                </a:solidFill>
                <a:highlight>
                  <a:srgbClr val="FFFFFF"/>
                </a:highlight>
                <a:latin typeface="Arial" panose="020B0604020202020204" pitchFamily="34" charset="0"/>
                <a:ea typeface="Arial" panose="020B0604020202020204" pitchFamily="34" charset="0"/>
              </a:rPr>
              <a:t>A Critical Section is a code segment that accesses shared variables and has to be executed as an atomic action. </a:t>
            </a:r>
            <a:endParaRPr lang="en-IN" sz="3200" dirty="0">
              <a:solidFill>
                <a:srgbClr val="000000"/>
              </a:solidFill>
              <a:latin typeface="Arial" panose="020B0604020202020204" pitchFamily="34" charset="0"/>
              <a:ea typeface="Arial" panose="020B0604020202020204" pitchFamily="34" charset="0"/>
            </a:endParaRPr>
          </a:p>
          <a:p>
            <a:pPr marL="342900" lvl="0" indent="-342900" algn="just">
              <a:lnSpc>
                <a:spcPct val="171000"/>
              </a:lnSpc>
              <a:spcAft>
                <a:spcPts val="800"/>
              </a:spcAft>
              <a:buFont typeface="Symbol" panose="05050102010706020507" pitchFamily="18" charset="2"/>
              <a:buChar char=""/>
            </a:pPr>
            <a:r>
              <a:rPr lang="en-US" sz="2800" dirty="0">
                <a:solidFill>
                  <a:srgbClr val="000000"/>
                </a:solidFill>
                <a:highlight>
                  <a:srgbClr val="FFFFFF"/>
                </a:highlight>
                <a:latin typeface="Arial" panose="020B0604020202020204" pitchFamily="34" charset="0"/>
                <a:ea typeface="Arial" panose="020B0604020202020204" pitchFamily="34" charset="0"/>
              </a:rPr>
              <a:t>It means that in a group of cooperating processes, at a given point of time, only one process must be executing its critical section. If any other process also wants to execute its critical section, it must wait until the first one finishes.</a:t>
            </a:r>
            <a:endParaRPr lang="en-IN" sz="3200" dirty="0">
              <a:solidFill>
                <a:srgbClr val="00000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528450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01.png" descr="Critical Section Problem"/>
          <p:cNvPicPr/>
          <p:nvPr/>
        </p:nvPicPr>
        <p:blipFill>
          <a:blip r:embed="rId2" cstate="print"/>
          <a:srcRect/>
          <a:stretch>
            <a:fillRect/>
          </a:stretch>
        </p:blipFill>
        <p:spPr>
          <a:xfrm>
            <a:off x="1122512" y="1018456"/>
            <a:ext cx="10801200" cy="6120680"/>
          </a:xfrm>
          <a:prstGeom prst="rect">
            <a:avLst/>
          </a:prstGeom>
          <a:ln/>
        </p:spPr>
      </p:pic>
      <p:sp>
        <p:nvSpPr>
          <p:cNvPr id="4" name="Rectangle 3"/>
          <p:cNvSpPr/>
          <p:nvPr/>
        </p:nvSpPr>
        <p:spPr>
          <a:xfrm>
            <a:off x="3714800" y="6877526"/>
            <a:ext cx="6678431" cy="523220"/>
          </a:xfrm>
          <a:prstGeom prst="rect">
            <a:avLst/>
          </a:prstGeom>
        </p:spPr>
        <p:txBody>
          <a:bodyPr wrap="none">
            <a:spAutoFit/>
          </a:bodyPr>
          <a:lstStyle/>
          <a:p>
            <a:r>
              <a:rPr lang="en-US" sz="2800" b="1" dirty="0">
                <a:solidFill>
                  <a:srgbClr val="943634"/>
                </a:solidFill>
                <a:latin typeface="Arial" panose="020B0604020202020204" pitchFamily="34" charset="0"/>
                <a:ea typeface="Arial" panose="020B0604020202020204" pitchFamily="34" charset="0"/>
              </a:rPr>
              <a:t>General Structure of a typical process</a:t>
            </a:r>
            <a:endParaRPr lang="en-IN" dirty="0"/>
          </a:p>
        </p:txBody>
      </p:sp>
      <p:sp>
        <p:nvSpPr>
          <p:cNvPr id="5" name="TextBox 4"/>
          <p:cNvSpPr txBox="1"/>
          <p:nvPr/>
        </p:nvSpPr>
        <p:spPr>
          <a:xfrm>
            <a:off x="696864" y="226368"/>
            <a:ext cx="7887608" cy="1153073"/>
          </a:xfrm>
          <a:prstGeom prst="rect">
            <a:avLst/>
          </a:prstGeom>
          <a:noFill/>
        </p:spPr>
        <p:txBody>
          <a:bodyPr wrap="none" rtlCol="0">
            <a:spAutoFit/>
          </a:bodyPr>
          <a:lstStyle/>
          <a:p>
            <a:pPr>
              <a:lnSpc>
                <a:spcPct val="230000"/>
              </a:lnSpc>
              <a:spcBef>
                <a:spcPts val="400"/>
              </a:spcBef>
              <a:spcAft>
                <a:spcPts val="400"/>
              </a:spcAft>
            </a:pPr>
            <a:r>
              <a:rPr lang="en-US" sz="3600" dirty="0">
                <a:solidFill>
                  <a:srgbClr val="FF6600"/>
                </a:solidFill>
                <a:latin typeface="Aharoni" pitchFamily="2" charset="-79"/>
                <a:cs typeface="Aharoni" pitchFamily="2" charset="-79"/>
              </a:rPr>
              <a:t>THE CRITICAL SECTION PROBLEM</a:t>
            </a:r>
            <a:endParaRPr lang="en-IN" sz="3600" dirty="0">
              <a:solidFill>
                <a:srgbClr val="FF6600"/>
              </a:solidFill>
              <a:latin typeface="Aharoni" pitchFamily="2" charset="-79"/>
              <a:cs typeface="Aharoni" pitchFamily="2" charset="-79"/>
            </a:endParaRPr>
          </a:p>
        </p:txBody>
      </p:sp>
    </p:spTree>
    <p:extLst>
      <p:ext uri="{BB962C8B-B14F-4D97-AF65-F5344CB8AC3E}">
        <p14:creationId xmlns:p14="http://schemas.microsoft.com/office/powerpoint/2010/main" val="5472196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20888" y="2098576"/>
            <a:ext cx="12559008" cy="3752437"/>
          </a:xfrm>
          <a:prstGeom prst="rect">
            <a:avLst/>
          </a:prstGeom>
        </p:spPr>
        <p:txBody>
          <a:bodyPr wrap="square">
            <a:spAutoFit/>
          </a:bodyPr>
          <a:lstStyle/>
          <a:p>
            <a:pPr>
              <a:lnSpc>
                <a:spcPct val="136000"/>
              </a:lnSpc>
              <a:spcBef>
                <a:spcPts val="800"/>
              </a:spcBef>
              <a:spcAft>
                <a:spcPts val="800"/>
              </a:spcAft>
            </a:pPr>
            <a:r>
              <a:rPr lang="en-US" sz="2800" b="1" dirty="0">
                <a:solidFill>
                  <a:srgbClr val="666666"/>
                </a:solidFill>
                <a:latin typeface="Roboto Medium"/>
                <a:ea typeface="Roboto"/>
                <a:cs typeface="Roboto"/>
              </a:rPr>
              <a:t>Solution to Critical Section Problem</a:t>
            </a:r>
            <a:endParaRPr lang="en-IN" sz="2800" b="1" dirty="0">
              <a:solidFill>
                <a:srgbClr val="666666"/>
              </a:solidFill>
              <a:latin typeface="Roboto Medium"/>
            </a:endParaRPr>
          </a:p>
          <a:p>
            <a:pPr marL="342900" lvl="0" indent="-342900" algn="just">
              <a:lnSpc>
                <a:spcPct val="214000"/>
              </a:lnSpc>
              <a:spcAft>
                <a:spcPts val="800"/>
              </a:spcAft>
              <a:buFont typeface="+mj-lt"/>
              <a:buAutoNum type="arabicPeriod"/>
            </a:pPr>
            <a:r>
              <a:rPr lang="en-US" sz="2800" b="1" dirty="0">
                <a:highlight>
                  <a:srgbClr val="FFFFFF"/>
                </a:highlight>
                <a:latin typeface="Roboto Medium"/>
              </a:rPr>
              <a:t>Mutual Exclusion</a:t>
            </a:r>
            <a:endParaRPr lang="en-IN" sz="2800" dirty="0">
              <a:latin typeface="Roboto Medium"/>
            </a:endParaRPr>
          </a:p>
          <a:p>
            <a:pPr marL="342900" lvl="0" indent="-342900" algn="just">
              <a:lnSpc>
                <a:spcPct val="214000"/>
              </a:lnSpc>
              <a:spcAft>
                <a:spcPts val="800"/>
              </a:spcAft>
              <a:buFont typeface="+mj-lt"/>
              <a:buAutoNum type="arabicPeriod"/>
            </a:pPr>
            <a:r>
              <a:rPr lang="en-US" sz="2800" b="1" dirty="0">
                <a:highlight>
                  <a:srgbClr val="FFFFFF"/>
                </a:highlight>
                <a:latin typeface="Roboto Medium"/>
              </a:rPr>
              <a:t>Progress</a:t>
            </a:r>
            <a:endParaRPr lang="en-IN" sz="2800" dirty="0">
              <a:latin typeface="Roboto Medium"/>
            </a:endParaRPr>
          </a:p>
          <a:p>
            <a:pPr marL="342900" lvl="0" indent="-342900" algn="just">
              <a:lnSpc>
                <a:spcPct val="214000"/>
              </a:lnSpc>
              <a:spcAft>
                <a:spcPts val="800"/>
              </a:spcAft>
              <a:buFont typeface="+mj-lt"/>
              <a:buAutoNum type="arabicPeriod"/>
            </a:pPr>
            <a:r>
              <a:rPr lang="en-US" sz="2800" b="1" dirty="0">
                <a:highlight>
                  <a:srgbClr val="FFFFFF"/>
                </a:highlight>
                <a:latin typeface="Roboto Medium"/>
              </a:rPr>
              <a:t>Bounded Waiting</a:t>
            </a:r>
            <a:endParaRPr lang="en-IN" sz="2800" dirty="0">
              <a:latin typeface="Roboto Medium"/>
            </a:endParaRPr>
          </a:p>
        </p:txBody>
      </p:sp>
      <p:sp>
        <p:nvSpPr>
          <p:cNvPr id="4" name="TextBox 3"/>
          <p:cNvSpPr txBox="1"/>
          <p:nvPr/>
        </p:nvSpPr>
        <p:spPr>
          <a:xfrm>
            <a:off x="696864" y="226368"/>
            <a:ext cx="7887608" cy="1153073"/>
          </a:xfrm>
          <a:prstGeom prst="rect">
            <a:avLst/>
          </a:prstGeom>
          <a:noFill/>
        </p:spPr>
        <p:txBody>
          <a:bodyPr wrap="none" rtlCol="0">
            <a:spAutoFit/>
          </a:bodyPr>
          <a:lstStyle/>
          <a:p>
            <a:pPr>
              <a:lnSpc>
                <a:spcPct val="230000"/>
              </a:lnSpc>
              <a:spcBef>
                <a:spcPts val="400"/>
              </a:spcBef>
              <a:spcAft>
                <a:spcPts val="400"/>
              </a:spcAft>
            </a:pPr>
            <a:r>
              <a:rPr lang="en-US" sz="3600" dirty="0">
                <a:solidFill>
                  <a:srgbClr val="FF6600"/>
                </a:solidFill>
                <a:latin typeface="Aharoni" pitchFamily="2" charset="-79"/>
                <a:cs typeface="Aharoni" pitchFamily="2" charset="-79"/>
              </a:rPr>
              <a:t>THE CRITICAL SECTION PROBLEM</a:t>
            </a:r>
            <a:endParaRPr lang="en-IN" sz="3600" dirty="0">
              <a:solidFill>
                <a:srgbClr val="FF6600"/>
              </a:solidFill>
              <a:latin typeface="Aharoni" pitchFamily="2" charset="-79"/>
              <a:cs typeface="Aharoni" pitchFamily="2" charset="-79"/>
            </a:endParaRPr>
          </a:p>
        </p:txBody>
      </p:sp>
    </p:spTree>
    <p:extLst>
      <p:ext uri="{BB962C8B-B14F-4D97-AF65-F5344CB8AC3E}">
        <p14:creationId xmlns:p14="http://schemas.microsoft.com/office/powerpoint/2010/main" val="3052295234"/>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 REVA UNI (00000002) [Read-Only]" id="{7FF87B65-B7AF-435A-B2F6-B62701284233}" vid="{0E7A8CD7-F7B7-4D7A-93D6-16B0BA18418A}"/>
    </a:ext>
  </a:ext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 REVA UNI (00000002) [Read-Only]" id="{7FF87B65-B7AF-435A-B2F6-B62701284233}" vid="{12805517-DC1A-493D-89CA-1074C854673B}"/>
    </a:ext>
  </a:ext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 REVA UNI (00000002) [Read-Only]" id="{7FF87B65-B7AF-435A-B2F6-B62701284233}" vid="{86AF63FE-2A1D-4051-B546-6AF6BF61EBBB}"/>
    </a:ext>
  </a:ext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 REVA UNI (00000002) [Read-Only]" id="{7FF87B65-B7AF-435A-B2F6-B62701284233}" vid="{D2E795D9-C40F-431C-A1F0-45CB49E79391}"/>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 REVA UNI (00000002) [Read-Only]" id="{7FF87B65-B7AF-435A-B2F6-B62701284233}" vid="{1C26F8F7-B72D-4178-84C7-8FD48AD241A7}"/>
    </a:ext>
  </a:extLst>
</a:theme>
</file>

<file path=ppt/theme/theme6.xml><?xml version="1.0" encoding="utf-8"?>
<a:theme xmlns:a="http://schemas.openxmlformats.org/drawingml/2006/main" name="1_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 REVA UNI (1)</Template>
  <TotalTime>376</TotalTime>
  <Words>4128</Words>
  <Application>Microsoft Macintosh PowerPoint</Application>
  <PresentationFormat>Custom</PresentationFormat>
  <Paragraphs>555</Paragraphs>
  <Slides>109</Slides>
  <Notes>0</Notes>
  <HiddenSlides>2</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109</vt:i4>
      </vt:variant>
    </vt:vector>
  </HeadingPairs>
  <TitlesOfParts>
    <vt:vector size="126" baseType="lpstr">
      <vt:lpstr>Aharoni</vt:lpstr>
      <vt:lpstr>Arial</vt:lpstr>
      <vt:lpstr>Arial Black</vt:lpstr>
      <vt:lpstr>Calibri</vt:lpstr>
      <vt:lpstr>Garamond</vt:lpstr>
      <vt:lpstr>Nobel-Book</vt:lpstr>
      <vt:lpstr>Roboto Medium</vt:lpstr>
      <vt:lpstr>Shruti</vt:lpstr>
      <vt:lpstr>Symbol</vt:lpstr>
      <vt:lpstr>Times</vt:lpstr>
      <vt:lpstr>Times New Roman</vt:lpstr>
      <vt:lpstr>Cover Slides</vt:lpstr>
      <vt:lpstr>Agenda Slides</vt:lpstr>
      <vt:lpstr>Slide Divider</vt:lpstr>
      <vt:lpstr>Copy Slides</vt:lpstr>
      <vt:lpstr>Thank You</vt:lpstr>
      <vt:lpstr>1_Thank You</vt:lpstr>
      <vt:lpstr>OPERATING SYSTEMS USING LINUX</vt:lpstr>
      <vt:lpstr>Course Objectives:</vt:lpstr>
      <vt:lpstr>Syllabus </vt:lpstr>
      <vt:lpstr>Syllabus </vt:lpstr>
      <vt:lpstr>Syllabus </vt:lpstr>
      <vt:lpstr>Syllabus </vt:lpstr>
      <vt:lpstr>Prerequisites</vt:lpstr>
      <vt:lpstr>PowerPoint Presentation</vt:lpstr>
      <vt:lpstr>Course Outcomes:</vt:lpstr>
      <vt:lpstr>Text Books:</vt:lpstr>
      <vt:lpstr>Reference Books:</vt:lpstr>
      <vt:lpstr>PowerPoint Presentation</vt:lpstr>
      <vt:lpstr>QUESTIONS…?</vt:lpstr>
      <vt:lpstr>Exercise Questions</vt:lpstr>
      <vt:lpstr>UNIT -1 </vt:lpstr>
      <vt:lpstr>Operating System</vt:lpstr>
      <vt:lpstr>Operating System</vt:lpstr>
      <vt:lpstr>Operating System</vt:lpstr>
      <vt:lpstr>Operating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dc:creator>
  <cp:lastModifiedBy>Vinay G</cp:lastModifiedBy>
  <cp:revision>56</cp:revision>
  <dcterms:created xsi:type="dcterms:W3CDTF">2020-06-10T07:29:23Z</dcterms:created>
  <dcterms:modified xsi:type="dcterms:W3CDTF">2025-01-16T08:51:41Z</dcterms:modified>
</cp:coreProperties>
</file>